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Brightwall" charset="1" panose="02000500000000000000"/>
      <p:regular r:id="rId19"/>
    </p:embeddedFont>
    <p:embeddedFont>
      <p:font typeface="Barlow Condensed" charset="1" panose="00000506000000000000"/>
      <p:regular r:id="rId20"/>
    </p:embeddedFont>
    <p:embeddedFont>
      <p:font typeface="Cakerolli" charset="1" panose="00000000000000000000"/>
      <p:regular r:id="rId21"/>
    </p:embeddedFont>
    <p:embeddedFont>
      <p:font typeface="Cakerolli Bold" charset="1" panose="00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18" Target="../media/image19.png" Type="http://schemas.openxmlformats.org/officeDocument/2006/relationships/image"/><Relationship Id="rId19" Target="../media/image20.svg" Type="http://schemas.openxmlformats.org/officeDocument/2006/relationships/image"/><Relationship Id="rId2" Target="../media/image1.png" Type="http://schemas.openxmlformats.org/officeDocument/2006/relationships/image"/><Relationship Id="rId20" Target="../media/image21.png" Type="http://schemas.openxmlformats.org/officeDocument/2006/relationships/image"/><Relationship Id="rId21" Target="../media/image22.svg" Type="http://schemas.openxmlformats.org/officeDocument/2006/relationships/image"/><Relationship Id="rId22" Target="../media/image23.png" Type="http://schemas.openxmlformats.org/officeDocument/2006/relationships/image"/><Relationship Id="rId23" Target="../media/image24.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media/image23.png" Type="http://schemas.openxmlformats.org/officeDocument/2006/relationships/image"/><Relationship Id="rId13" Target="../media/image24.svg" Type="http://schemas.openxmlformats.org/officeDocument/2006/relationships/image"/><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5.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40.png" Type="http://schemas.openxmlformats.org/officeDocument/2006/relationships/image"/><Relationship Id="rId9" Target="../media/image4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45D55"/>
        </a:solidFill>
      </p:bgPr>
    </p:bg>
    <p:spTree>
      <p:nvGrpSpPr>
        <p:cNvPr id="1" name=""/>
        <p:cNvGrpSpPr/>
        <p:nvPr/>
      </p:nvGrpSpPr>
      <p:grpSpPr>
        <a:xfrm>
          <a:off x="0" y="0"/>
          <a:ext cx="0" cy="0"/>
          <a:chOff x="0" y="0"/>
          <a:chExt cx="0" cy="0"/>
        </a:xfrm>
      </p:grpSpPr>
      <p:grpSp>
        <p:nvGrpSpPr>
          <p:cNvPr name="Group 2" id="2"/>
          <p:cNvGrpSpPr/>
          <p:nvPr/>
        </p:nvGrpSpPr>
        <p:grpSpPr>
          <a:xfrm rot="0">
            <a:off x="-492122" y="-497514"/>
            <a:ext cx="19272243" cy="11282028"/>
            <a:chOff x="0" y="0"/>
            <a:chExt cx="25696325" cy="15042704"/>
          </a:xfrm>
        </p:grpSpPr>
        <p:sp>
          <p:nvSpPr>
            <p:cNvPr name="Freeform 3" id="3"/>
            <p:cNvSpPr/>
            <p:nvPr/>
          </p:nvSpPr>
          <p:spPr>
            <a:xfrm flipH="false" flipV="false" rot="5400000">
              <a:off x="6237199" y="-6237199"/>
              <a:ext cx="13221927" cy="25696325"/>
            </a:xfrm>
            <a:custGeom>
              <a:avLst/>
              <a:gdLst/>
              <a:ahLst/>
              <a:cxnLst/>
              <a:rect r="r" b="b" t="t" l="l"/>
              <a:pathLst>
                <a:path h="25696325" w="13221927">
                  <a:moveTo>
                    <a:pt x="0" y="0"/>
                  </a:moveTo>
                  <a:lnTo>
                    <a:pt x="13221927" y="0"/>
                  </a:lnTo>
                  <a:lnTo>
                    <a:pt x="13221927" y="25696325"/>
                  </a:lnTo>
                  <a:lnTo>
                    <a:pt x="0" y="256963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5400000">
              <a:off x="9366235" y="-1287386"/>
              <a:ext cx="6963855" cy="25696325"/>
            </a:xfrm>
            <a:custGeom>
              <a:avLst/>
              <a:gdLst/>
              <a:ahLst/>
              <a:cxnLst/>
              <a:rect r="r" b="b" t="t" l="l"/>
              <a:pathLst>
                <a:path h="25696325" w="6963855">
                  <a:moveTo>
                    <a:pt x="0" y="25696325"/>
                  </a:moveTo>
                  <a:lnTo>
                    <a:pt x="6963855" y="25696325"/>
                  </a:lnTo>
                  <a:lnTo>
                    <a:pt x="6963855" y="0"/>
                  </a:lnTo>
                  <a:lnTo>
                    <a:pt x="0" y="0"/>
                  </a:lnTo>
                  <a:lnTo>
                    <a:pt x="0" y="25696325"/>
                  </a:lnTo>
                  <a:close/>
                </a:path>
              </a:pathLst>
            </a:custGeom>
            <a:blipFill>
              <a:blip r:embed="rId2">
                <a:extLst>
                  <a:ext uri="{96DAC541-7B7A-43D3-8B79-37D633B846F1}">
                    <asvg:svgBlip xmlns:asvg="http://schemas.microsoft.com/office/drawing/2016/SVG/main" r:embed="rId3"/>
                  </a:ext>
                </a:extLst>
              </a:blip>
              <a:stretch>
                <a:fillRect l="-89865" t="0" r="0" b="0"/>
              </a:stretch>
            </a:blipFill>
          </p:spPr>
        </p:sp>
      </p:grpSp>
      <p:grpSp>
        <p:nvGrpSpPr>
          <p:cNvPr name="Group 5" id="5"/>
          <p:cNvGrpSpPr/>
          <p:nvPr/>
        </p:nvGrpSpPr>
        <p:grpSpPr>
          <a:xfrm rot="0">
            <a:off x="627999" y="4639362"/>
            <a:ext cx="4446677" cy="4998622"/>
            <a:chOff x="0" y="0"/>
            <a:chExt cx="5928903" cy="6664830"/>
          </a:xfrm>
        </p:grpSpPr>
        <p:sp>
          <p:nvSpPr>
            <p:cNvPr name="Freeform 6" id="6"/>
            <p:cNvSpPr/>
            <p:nvPr/>
          </p:nvSpPr>
          <p:spPr>
            <a:xfrm flipH="false" flipV="false" rot="-932322">
              <a:off x="672042" y="510988"/>
              <a:ext cx="4584818" cy="5642853"/>
            </a:xfrm>
            <a:custGeom>
              <a:avLst/>
              <a:gdLst/>
              <a:ahLst/>
              <a:cxnLst/>
              <a:rect r="r" b="b" t="t" l="l"/>
              <a:pathLst>
                <a:path h="5642853" w="4584818">
                  <a:moveTo>
                    <a:pt x="0" y="0"/>
                  </a:moveTo>
                  <a:lnTo>
                    <a:pt x="4584818" y="0"/>
                  </a:lnTo>
                  <a:lnTo>
                    <a:pt x="4584818" y="5642854"/>
                  </a:lnTo>
                  <a:lnTo>
                    <a:pt x="0" y="56428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111422">
              <a:off x="2471249" y="1311614"/>
              <a:ext cx="1838276" cy="921436"/>
            </a:xfrm>
            <a:custGeom>
              <a:avLst/>
              <a:gdLst/>
              <a:ahLst/>
              <a:cxnLst/>
              <a:rect r="r" b="b" t="t" l="l"/>
              <a:pathLst>
                <a:path h="921436" w="1838276">
                  <a:moveTo>
                    <a:pt x="0" y="0"/>
                  </a:moveTo>
                  <a:lnTo>
                    <a:pt x="1838275" y="0"/>
                  </a:lnTo>
                  <a:lnTo>
                    <a:pt x="1838275" y="921436"/>
                  </a:lnTo>
                  <a:lnTo>
                    <a:pt x="0" y="9214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104735">
              <a:off x="1651490" y="4600338"/>
              <a:ext cx="2095839" cy="1050539"/>
            </a:xfrm>
            <a:custGeom>
              <a:avLst/>
              <a:gdLst/>
              <a:ahLst/>
              <a:cxnLst/>
              <a:rect r="r" b="b" t="t" l="l"/>
              <a:pathLst>
                <a:path h="1050539" w="2095839">
                  <a:moveTo>
                    <a:pt x="0" y="0"/>
                  </a:moveTo>
                  <a:lnTo>
                    <a:pt x="2095838" y="0"/>
                  </a:lnTo>
                  <a:lnTo>
                    <a:pt x="2095838" y="1050539"/>
                  </a:lnTo>
                  <a:lnTo>
                    <a:pt x="0" y="10505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962937">
              <a:off x="1277152" y="1105959"/>
              <a:ext cx="3091978" cy="4349330"/>
            </a:xfrm>
            <a:custGeom>
              <a:avLst/>
              <a:gdLst/>
              <a:ahLst/>
              <a:cxnLst/>
              <a:rect r="r" b="b" t="t" l="l"/>
              <a:pathLst>
                <a:path h="4349330" w="3091978">
                  <a:moveTo>
                    <a:pt x="0" y="0"/>
                  </a:moveTo>
                  <a:lnTo>
                    <a:pt x="3091978" y="0"/>
                  </a:lnTo>
                  <a:lnTo>
                    <a:pt x="3091978" y="4349330"/>
                  </a:lnTo>
                  <a:lnTo>
                    <a:pt x="0" y="434933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10" id="10"/>
          <p:cNvGrpSpPr/>
          <p:nvPr/>
        </p:nvGrpSpPr>
        <p:grpSpPr>
          <a:xfrm rot="-724426">
            <a:off x="12510193" y="666860"/>
            <a:ext cx="5064022" cy="5062253"/>
            <a:chOff x="0" y="0"/>
            <a:chExt cx="6752029" cy="6749671"/>
          </a:xfrm>
        </p:grpSpPr>
        <p:sp>
          <p:nvSpPr>
            <p:cNvPr name="Freeform 11" id="11"/>
            <p:cNvSpPr/>
            <p:nvPr/>
          </p:nvSpPr>
          <p:spPr>
            <a:xfrm flipH="false" flipV="false" rot="0">
              <a:off x="904317" y="998569"/>
              <a:ext cx="4852740" cy="4843188"/>
            </a:xfrm>
            <a:custGeom>
              <a:avLst/>
              <a:gdLst/>
              <a:ahLst/>
              <a:cxnLst/>
              <a:rect r="r" b="b" t="t" l="l"/>
              <a:pathLst>
                <a:path h="4843188" w="4852740">
                  <a:moveTo>
                    <a:pt x="0" y="0"/>
                  </a:moveTo>
                  <a:lnTo>
                    <a:pt x="4852740" y="0"/>
                  </a:lnTo>
                  <a:lnTo>
                    <a:pt x="4852740" y="4843188"/>
                  </a:lnTo>
                  <a:lnTo>
                    <a:pt x="0" y="484318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2096982">
              <a:off x="949644" y="953242"/>
              <a:ext cx="4852740" cy="4843188"/>
            </a:xfrm>
            <a:custGeom>
              <a:avLst/>
              <a:gdLst/>
              <a:ahLst/>
              <a:cxnLst/>
              <a:rect r="r" b="b" t="t" l="l"/>
              <a:pathLst>
                <a:path h="4843188" w="4852740">
                  <a:moveTo>
                    <a:pt x="0" y="0"/>
                  </a:moveTo>
                  <a:lnTo>
                    <a:pt x="4852741" y="0"/>
                  </a:lnTo>
                  <a:lnTo>
                    <a:pt x="4852741" y="4843187"/>
                  </a:lnTo>
                  <a:lnTo>
                    <a:pt x="0" y="484318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3183393" y="3618754"/>
              <a:ext cx="2981074" cy="1494263"/>
            </a:xfrm>
            <a:custGeom>
              <a:avLst/>
              <a:gdLst/>
              <a:ahLst/>
              <a:cxnLst/>
              <a:rect r="r" b="b" t="t" l="l"/>
              <a:pathLst>
                <a:path h="1494263" w="2981074">
                  <a:moveTo>
                    <a:pt x="0" y="0"/>
                  </a:moveTo>
                  <a:lnTo>
                    <a:pt x="2981073" y="0"/>
                  </a:lnTo>
                  <a:lnTo>
                    <a:pt x="2981073" y="1494263"/>
                  </a:lnTo>
                  <a:lnTo>
                    <a:pt x="0" y="14942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617557" y="1632656"/>
              <a:ext cx="2981074" cy="1494263"/>
            </a:xfrm>
            <a:custGeom>
              <a:avLst/>
              <a:gdLst/>
              <a:ahLst/>
              <a:cxnLst/>
              <a:rect r="r" b="b" t="t" l="l"/>
              <a:pathLst>
                <a:path h="1494263" w="2981074">
                  <a:moveTo>
                    <a:pt x="0" y="0"/>
                  </a:moveTo>
                  <a:lnTo>
                    <a:pt x="2981074" y="0"/>
                  </a:lnTo>
                  <a:lnTo>
                    <a:pt x="2981074" y="1494263"/>
                  </a:lnTo>
                  <a:lnTo>
                    <a:pt x="0" y="14942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105584">
              <a:off x="1974799" y="307134"/>
              <a:ext cx="2768833" cy="5041820"/>
            </a:xfrm>
            <a:custGeom>
              <a:avLst/>
              <a:gdLst/>
              <a:ahLst/>
              <a:cxnLst/>
              <a:rect r="r" b="b" t="t" l="l"/>
              <a:pathLst>
                <a:path h="5041820" w="2768833">
                  <a:moveTo>
                    <a:pt x="0" y="0"/>
                  </a:moveTo>
                  <a:lnTo>
                    <a:pt x="2768833" y="0"/>
                  </a:lnTo>
                  <a:lnTo>
                    <a:pt x="2768833" y="5041820"/>
                  </a:lnTo>
                  <a:lnTo>
                    <a:pt x="0" y="5041820"/>
                  </a:lnTo>
                  <a:lnTo>
                    <a:pt x="0" y="0"/>
                  </a:lnTo>
                  <a:close/>
                </a:path>
              </a:pathLst>
            </a:custGeom>
            <a:blipFill>
              <a:blip r:embed="rId14">
                <a:extLst>
                  <a:ext uri="{96DAC541-7B7A-43D3-8B79-37D633B846F1}">
                    <asvg:svgBlip xmlns:asvg="http://schemas.microsoft.com/office/drawing/2016/SVG/main" r:embed="rId15"/>
                  </a:ext>
                </a:extLst>
              </a:blip>
              <a:stretch>
                <a:fillRect l="0" t="0" r="0" b="-21700"/>
              </a:stretch>
            </a:blipFill>
          </p:spPr>
        </p:sp>
      </p:grpSp>
      <p:sp>
        <p:nvSpPr>
          <p:cNvPr name="Freeform 16" id="16"/>
          <p:cNvSpPr/>
          <p:nvPr/>
        </p:nvSpPr>
        <p:spPr>
          <a:xfrm flipH="false" flipV="false" rot="0">
            <a:off x="3563091" y="4363645"/>
            <a:ext cx="11418919" cy="3135012"/>
          </a:xfrm>
          <a:custGeom>
            <a:avLst/>
            <a:gdLst/>
            <a:ahLst/>
            <a:cxnLst/>
            <a:rect r="r" b="b" t="t" l="l"/>
            <a:pathLst>
              <a:path h="3135012" w="11418919">
                <a:moveTo>
                  <a:pt x="0" y="0"/>
                </a:moveTo>
                <a:lnTo>
                  <a:pt x="11418919" y="0"/>
                </a:lnTo>
                <a:lnTo>
                  <a:pt x="11418919" y="3135012"/>
                </a:lnTo>
                <a:lnTo>
                  <a:pt x="0" y="313501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7" id="17"/>
          <p:cNvSpPr txBox="true"/>
          <p:nvPr/>
        </p:nvSpPr>
        <p:spPr>
          <a:xfrm rot="0">
            <a:off x="3014087" y="4182670"/>
            <a:ext cx="12869674" cy="2934236"/>
          </a:xfrm>
          <a:prstGeom prst="rect">
            <a:avLst/>
          </a:prstGeom>
        </p:spPr>
        <p:txBody>
          <a:bodyPr anchor="t" rtlCol="false" tIns="0" lIns="0" bIns="0" rIns="0">
            <a:spAutoFit/>
          </a:bodyPr>
          <a:lstStyle/>
          <a:p>
            <a:pPr algn="ctr">
              <a:lnSpc>
                <a:spcPts val="13536"/>
              </a:lnSpc>
            </a:pPr>
            <a:r>
              <a:rPr lang="en-US" sz="9669" spc="966">
                <a:solidFill>
                  <a:srgbClr val="FFF6E1"/>
                </a:solidFill>
                <a:latin typeface="Brightwall"/>
                <a:ea typeface="Brightwall"/>
                <a:cs typeface="Brightwall"/>
                <a:sym typeface="Brightwall"/>
              </a:rPr>
              <a:t>Penelitian</a:t>
            </a:r>
          </a:p>
          <a:p>
            <a:pPr algn="ctr">
              <a:lnSpc>
                <a:spcPts val="9854"/>
              </a:lnSpc>
              <a:spcBef>
                <a:spcPct val="0"/>
              </a:spcBef>
            </a:pPr>
            <a:r>
              <a:rPr lang="en-US" sz="7038" spc="703">
                <a:solidFill>
                  <a:srgbClr val="FFF6E1"/>
                </a:solidFill>
                <a:latin typeface="Brightwall"/>
                <a:ea typeface="Brightwall"/>
                <a:cs typeface="Brightwall"/>
                <a:sym typeface="Brightwall"/>
              </a:rPr>
              <a:t>Lintas Budaya</a:t>
            </a:r>
          </a:p>
        </p:txBody>
      </p:sp>
      <p:grpSp>
        <p:nvGrpSpPr>
          <p:cNvPr name="Group 18" id="18"/>
          <p:cNvGrpSpPr/>
          <p:nvPr/>
        </p:nvGrpSpPr>
        <p:grpSpPr>
          <a:xfrm rot="-3686639">
            <a:off x="13356406" y="7605979"/>
            <a:ext cx="1673142" cy="1555757"/>
            <a:chOff x="0" y="0"/>
            <a:chExt cx="2230856" cy="2074343"/>
          </a:xfrm>
        </p:grpSpPr>
        <p:sp>
          <p:nvSpPr>
            <p:cNvPr name="Freeform 19" id="19"/>
            <p:cNvSpPr/>
            <p:nvPr/>
          </p:nvSpPr>
          <p:spPr>
            <a:xfrm flipH="false" flipV="false" rot="-9233359">
              <a:off x="118218" y="537320"/>
              <a:ext cx="1994420" cy="999703"/>
            </a:xfrm>
            <a:custGeom>
              <a:avLst/>
              <a:gdLst/>
              <a:ahLst/>
              <a:cxnLst/>
              <a:rect r="r" b="b" t="t" l="l"/>
              <a:pathLst>
                <a:path h="999703" w="1994420">
                  <a:moveTo>
                    <a:pt x="0" y="0"/>
                  </a:moveTo>
                  <a:lnTo>
                    <a:pt x="1994420" y="0"/>
                  </a:lnTo>
                  <a:lnTo>
                    <a:pt x="1994420" y="999703"/>
                  </a:lnTo>
                  <a:lnTo>
                    <a:pt x="0" y="99970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0" id="20"/>
            <p:cNvSpPr/>
            <p:nvPr/>
          </p:nvSpPr>
          <p:spPr>
            <a:xfrm flipH="false" flipV="false" rot="-8460974">
              <a:off x="458174" y="298480"/>
              <a:ext cx="1471843" cy="1477384"/>
            </a:xfrm>
            <a:custGeom>
              <a:avLst/>
              <a:gdLst/>
              <a:ahLst/>
              <a:cxnLst/>
              <a:rect r="r" b="b" t="t" l="l"/>
              <a:pathLst>
                <a:path h="1477384" w="1471843">
                  <a:moveTo>
                    <a:pt x="0" y="0"/>
                  </a:moveTo>
                  <a:lnTo>
                    <a:pt x="1471843" y="0"/>
                  </a:lnTo>
                  <a:lnTo>
                    <a:pt x="1471843" y="1477383"/>
                  </a:lnTo>
                  <a:lnTo>
                    <a:pt x="0" y="147738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grpSp>
        <p:nvGrpSpPr>
          <p:cNvPr name="Group 21" id="21"/>
          <p:cNvGrpSpPr/>
          <p:nvPr/>
        </p:nvGrpSpPr>
        <p:grpSpPr>
          <a:xfrm rot="-5091420">
            <a:off x="1042822" y="1549454"/>
            <a:ext cx="1794394" cy="1668502"/>
            <a:chOff x="0" y="0"/>
            <a:chExt cx="2392525" cy="2224669"/>
          </a:xfrm>
        </p:grpSpPr>
        <p:sp>
          <p:nvSpPr>
            <p:cNvPr name="Freeform 22" id="22"/>
            <p:cNvSpPr/>
            <p:nvPr/>
          </p:nvSpPr>
          <p:spPr>
            <a:xfrm flipH="false" flipV="false" rot="-9233359">
              <a:off x="126785" y="576259"/>
              <a:ext cx="2138954" cy="1072151"/>
            </a:xfrm>
            <a:custGeom>
              <a:avLst/>
              <a:gdLst/>
              <a:ahLst/>
              <a:cxnLst/>
              <a:rect r="r" b="b" t="t" l="l"/>
              <a:pathLst>
                <a:path h="1072151" w="2138954">
                  <a:moveTo>
                    <a:pt x="0" y="0"/>
                  </a:moveTo>
                  <a:lnTo>
                    <a:pt x="2138955" y="0"/>
                  </a:lnTo>
                  <a:lnTo>
                    <a:pt x="2138955" y="1072151"/>
                  </a:lnTo>
                  <a:lnTo>
                    <a:pt x="0" y="107215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3" id="23"/>
            <p:cNvSpPr/>
            <p:nvPr/>
          </p:nvSpPr>
          <p:spPr>
            <a:xfrm flipH="false" flipV="false" rot="-8460974">
              <a:off x="491377" y="320110"/>
              <a:ext cx="1578507" cy="1584449"/>
            </a:xfrm>
            <a:custGeom>
              <a:avLst/>
              <a:gdLst/>
              <a:ahLst/>
              <a:cxnLst/>
              <a:rect r="r" b="b" t="t" l="l"/>
              <a:pathLst>
                <a:path h="1584449" w="1578507">
                  <a:moveTo>
                    <a:pt x="0" y="0"/>
                  </a:moveTo>
                  <a:lnTo>
                    <a:pt x="1578507" y="0"/>
                  </a:lnTo>
                  <a:lnTo>
                    <a:pt x="1578507" y="1584449"/>
                  </a:lnTo>
                  <a:lnTo>
                    <a:pt x="0" y="1584449"/>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grpSp>
      <p:sp>
        <p:nvSpPr>
          <p:cNvPr name="TextBox 24" id="24"/>
          <p:cNvSpPr txBox="true"/>
          <p:nvPr/>
        </p:nvSpPr>
        <p:spPr>
          <a:xfrm rot="0">
            <a:off x="5707679" y="2797084"/>
            <a:ext cx="7129742" cy="838175"/>
          </a:xfrm>
          <a:prstGeom prst="rect">
            <a:avLst/>
          </a:prstGeom>
        </p:spPr>
        <p:txBody>
          <a:bodyPr anchor="t" rtlCol="false" tIns="0" lIns="0" bIns="0" rIns="0">
            <a:spAutoFit/>
          </a:bodyPr>
          <a:lstStyle/>
          <a:p>
            <a:pPr algn="ctr">
              <a:lnSpc>
                <a:spcPts val="6282"/>
              </a:lnSpc>
            </a:pPr>
            <a:r>
              <a:rPr lang="en-US" sz="6282">
                <a:solidFill>
                  <a:srgbClr val="FFF6E1"/>
                </a:solidFill>
                <a:latin typeface="Barlow Condensed"/>
                <a:ea typeface="Barlow Condensed"/>
                <a:cs typeface="Barlow Condensed"/>
                <a:sym typeface="Barlow Condensed"/>
              </a:rPr>
              <a:t>KAJIAN &amp; KONTRIBUSI</a:t>
            </a:r>
          </a:p>
        </p:txBody>
      </p:sp>
      <p:sp>
        <p:nvSpPr>
          <p:cNvPr name="TextBox 25" id="25"/>
          <p:cNvSpPr txBox="true"/>
          <p:nvPr/>
        </p:nvSpPr>
        <p:spPr>
          <a:xfrm rot="0">
            <a:off x="6601194" y="8579580"/>
            <a:ext cx="5085613" cy="419100"/>
          </a:xfrm>
          <a:prstGeom prst="rect">
            <a:avLst/>
          </a:prstGeom>
        </p:spPr>
        <p:txBody>
          <a:bodyPr anchor="t" rtlCol="false" tIns="0" lIns="0" bIns="0" rIns="0">
            <a:spAutoFit/>
          </a:bodyPr>
          <a:lstStyle/>
          <a:p>
            <a:pPr algn="ctr">
              <a:lnSpc>
                <a:spcPts val="3000"/>
              </a:lnSpc>
            </a:pPr>
            <a:r>
              <a:rPr lang="en-US" sz="3000" spc="96">
                <a:solidFill>
                  <a:srgbClr val="FFF6E1"/>
                </a:solidFill>
                <a:latin typeface="Barlow Condensed"/>
                <a:ea typeface="Barlow Condensed"/>
                <a:cs typeface="Barlow Condensed"/>
                <a:sym typeface="Barlow Condensed"/>
              </a:rPr>
              <a:t>Kelompok 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1E8CF"/>
        </a:solidFill>
      </p:bgPr>
    </p:bg>
    <p:spTree>
      <p:nvGrpSpPr>
        <p:cNvPr id="1" name=""/>
        <p:cNvGrpSpPr/>
        <p:nvPr/>
      </p:nvGrpSpPr>
      <p:grpSpPr>
        <a:xfrm>
          <a:off x="0" y="0"/>
          <a:ext cx="0" cy="0"/>
          <a:chOff x="0" y="0"/>
          <a:chExt cx="0" cy="0"/>
        </a:xfrm>
      </p:grpSpPr>
      <p:grpSp>
        <p:nvGrpSpPr>
          <p:cNvPr name="Group 2" id="2"/>
          <p:cNvGrpSpPr/>
          <p:nvPr/>
        </p:nvGrpSpPr>
        <p:grpSpPr>
          <a:xfrm rot="0">
            <a:off x="-492122" y="-497514"/>
            <a:ext cx="19272243" cy="11282028"/>
            <a:chOff x="0" y="0"/>
            <a:chExt cx="25696325" cy="15042704"/>
          </a:xfrm>
        </p:grpSpPr>
        <p:sp>
          <p:nvSpPr>
            <p:cNvPr name="Freeform 3" id="3"/>
            <p:cNvSpPr/>
            <p:nvPr/>
          </p:nvSpPr>
          <p:spPr>
            <a:xfrm flipH="false" flipV="false" rot="5400000">
              <a:off x="6237199" y="-6237199"/>
              <a:ext cx="13221927" cy="25696325"/>
            </a:xfrm>
            <a:custGeom>
              <a:avLst/>
              <a:gdLst/>
              <a:ahLst/>
              <a:cxnLst/>
              <a:rect r="r" b="b" t="t" l="l"/>
              <a:pathLst>
                <a:path h="25696325" w="13221927">
                  <a:moveTo>
                    <a:pt x="0" y="0"/>
                  </a:moveTo>
                  <a:lnTo>
                    <a:pt x="13221927" y="0"/>
                  </a:lnTo>
                  <a:lnTo>
                    <a:pt x="13221927" y="25696325"/>
                  </a:lnTo>
                  <a:lnTo>
                    <a:pt x="0" y="256963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5400000">
              <a:off x="9366235" y="-1287386"/>
              <a:ext cx="6963855" cy="25696325"/>
            </a:xfrm>
            <a:custGeom>
              <a:avLst/>
              <a:gdLst/>
              <a:ahLst/>
              <a:cxnLst/>
              <a:rect r="r" b="b" t="t" l="l"/>
              <a:pathLst>
                <a:path h="25696325" w="6963855">
                  <a:moveTo>
                    <a:pt x="0" y="25696325"/>
                  </a:moveTo>
                  <a:lnTo>
                    <a:pt x="6963855" y="25696325"/>
                  </a:lnTo>
                  <a:lnTo>
                    <a:pt x="6963855" y="0"/>
                  </a:lnTo>
                  <a:lnTo>
                    <a:pt x="0" y="0"/>
                  </a:lnTo>
                  <a:lnTo>
                    <a:pt x="0" y="25696325"/>
                  </a:lnTo>
                  <a:close/>
                </a:path>
              </a:pathLst>
            </a:custGeom>
            <a:blipFill>
              <a:blip r:embed="rId2">
                <a:extLst>
                  <a:ext uri="{96DAC541-7B7A-43D3-8B79-37D633B846F1}">
                    <asvg:svgBlip xmlns:asvg="http://schemas.microsoft.com/office/drawing/2016/SVG/main" r:embed="rId3"/>
                  </a:ext>
                </a:extLst>
              </a:blip>
              <a:stretch>
                <a:fillRect l="-89865" t="0" r="0" b="0"/>
              </a:stretch>
            </a:blipFill>
          </p:spPr>
        </p:sp>
      </p:grpSp>
      <p:sp>
        <p:nvSpPr>
          <p:cNvPr name="Freeform 5" id="5"/>
          <p:cNvSpPr/>
          <p:nvPr/>
        </p:nvSpPr>
        <p:spPr>
          <a:xfrm flipH="false" flipV="false" rot="0">
            <a:off x="883667" y="2541925"/>
            <a:ext cx="7521812" cy="2065079"/>
          </a:xfrm>
          <a:custGeom>
            <a:avLst/>
            <a:gdLst/>
            <a:ahLst/>
            <a:cxnLst/>
            <a:rect r="r" b="b" t="t" l="l"/>
            <a:pathLst>
              <a:path h="2065079" w="7521812">
                <a:moveTo>
                  <a:pt x="0" y="0"/>
                </a:moveTo>
                <a:lnTo>
                  <a:pt x="7521812" y="0"/>
                </a:lnTo>
                <a:lnTo>
                  <a:pt x="7521812" y="2065079"/>
                </a:lnTo>
                <a:lnTo>
                  <a:pt x="0" y="20650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604354" y="2713899"/>
            <a:ext cx="8080437" cy="8060591"/>
          </a:xfrm>
          <a:prstGeom prst="rect">
            <a:avLst/>
          </a:prstGeom>
        </p:spPr>
        <p:txBody>
          <a:bodyPr anchor="t" rtlCol="false" tIns="0" lIns="0" bIns="0" rIns="0">
            <a:spAutoFit/>
          </a:bodyPr>
          <a:lstStyle/>
          <a:p>
            <a:pPr algn="ctr">
              <a:lnSpc>
                <a:spcPts val="12857"/>
              </a:lnSpc>
            </a:pPr>
            <a:r>
              <a:rPr lang="en-US" sz="9183">
                <a:solidFill>
                  <a:srgbClr val="9E3B1E"/>
                </a:solidFill>
                <a:latin typeface="Brightwall"/>
                <a:ea typeface="Brightwall"/>
                <a:cs typeface="Brightwall"/>
                <a:sym typeface="Brightwall"/>
              </a:rPr>
              <a:t>Fase 2 :</a:t>
            </a:r>
            <a:r>
              <a:rPr lang="en-US" sz="9183">
                <a:solidFill>
                  <a:srgbClr val="22665C"/>
                </a:solidFill>
                <a:latin typeface="Brightwall"/>
                <a:ea typeface="Brightwall"/>
                <a:cs typeface="Brightwall"/>
                <a:sym typeface="Brightwall"/>
              </a:rPr>
              <a:t> </a:t>
            </a:r>
          </a:p>
          <a:p>
            <a:pPr algn="ctr">
              <a:lnSpc>
                <a:spcPts val="12857"/>
              </a:lnSpc>
            </a:pPr>
            <a:r>
              <a:rPr lang="en-US" sz="9183">
                <a:solidFill>
                  <a:srgbClr val="741A1F"/>
                </a:solidFill>
                <a:latin typeface="Brightwall"/>
                <a:ea typeface="Brightwall"/>
                <a:cs typeface="Brightwall"/>
                <a:sym typeface="Brightwall"/>
              </a:rPr>
              <a:t> Studi Tingkat Ekologik</a:t>
            </a:r>
          </a:p>
          <a:p>
            <a:pPr algn="ctr">
              <a:lnSpc>
                <a:spcPts val="12857"/>
              </a:lnSpc>
            </a:pPr>
          </a:p>
          <a:p>
            <a:pPr algn="ctr">
              <a:lnSpc>
                <a:spcPts val="12857"/>
              </a:lnSpc>
              <a:spcBef>
                <a:spcPct val="0"/>
              </a:spcBef>
            </a:pPr>
          </a:p>
        </p:txBody>
      </p:sp>
      <p:sp>
        <p:nvSpPr>
          <p:cNvPr name="TextBox 7" id="7"/>
          <p:cNvSpPr txBox="true"/>
          <p:nvPr/>
        </p:nvSpPr>
        <p:spPr>
          <a:xfrm rot="0">
            <a:off x="9308259" y="1794390"/>
            <a:ext cx="1490315" cy="747535"/>
          </a:xfrm>
          <a:prstGeom prst="rect">
            <a:avLst/>
          </a:prstGeom>
        </p:spPr>
        <p:txBody>
          <a:bodyPr anchor="t" rtlCol="false" tIns="0" lIns="0" bIns="0" rIns="0">
            <a:spAutoFit/>
          </a:bodyPr>
          <a:lstStyle/>
          <a:p>
            <a:pPr algn="ctr">
              <a:lnSpc>
                <a:spcPts val="5621"/>
              </a:lnSpc>
            </a:pPr>
            <a:r>
              <a:rPr lang="en-US" sz="5621">
                <a:solidFill>
                  <a:srgbClr val="FFF3D9"/>
                </a:solidFill>
                <a:latin typeface="Barlow Condensed"/>
                <a:ea typeface="Barlow Condensed"/>
                <a:cs typeface="Barlow Condensed"/>
                <a:sym typeface="Barlow Condensed"/>
              </a:rPr>
              <a:t>01</a:t>
            </a:r>
          </a:p>
        </p:txBody>
      </p:sp>
      <p:sp>
        <p:nvSpPr>
          <p:cNvPr name="TextBox 8" id="8"/>
          <p:cNvSpPr txBox="true"/>
          <p:nvPr/>
        </p:nvSpPr>
        <p:spPr>
          <a:xfrm rot="0">
            <a:off x="9144000" y="828908"/>
            <a:ext cx="8255887" cy="8619545"/>
          </a:xfrm>
          <a:prstGeom prst="rect">
            <a:avLst/>
          </a:prstGeom>
        </p:spPr>
        <p:txBody>
          <a:bodyPr anchor="t" rtlCol="false" tIns="0" lIns="0" bIns="0" rIns="0">
            <a:spAutoFit/>
          </a:bodyPr>
          <a:lstStyle/>
          <a:p>
            <a:pPr algn="l">
              <a:lnSpc>
                <a:spcPts val="4436"/>
              </a:lnSpc>
            </a:pPr>
            <a:r>
              <a:rPr lang="en-US" sz="2881">
                <a:solidFill>
                  <a:srgbClr val="000000"/>
                </a:solidFill>
                <a:latin typeface="Cakerolli"/>
                <a:ea typeface="Cakerolli"/>
                <a:cs typeface="Cakerolli"/>
                <a:sym typeface="Cakerolli"/>
              </a:rPr>
              <a:t>- Memiliki definisi sebagai penelitian lintas budaya yang menggunakan bahasa atau budaya sebagai unit analisisnya. Contoh: psikologi barat dan timur.</a:t>
            </a:r>
          </a:p>
          <a:p>
            <a:pPr algn="l">
              <a:lnSpc>
                <a:spcPts val="4436"/>
              </a:lnSpc>
            </a:pPr>
            <a:r>
              <a:rPr lang="en-US" sz="2881">
                <a:solidFill>
                  <a:srgbClr val="000000"/>
                </a:solidFill>
                <a:latin typeface="Cakerolli"/>
                <a:ea typeface="Cakerolli"/>
                <a:cs typeface="Cakerolli"/>
                <a:sym typeface="Cakerolli"/>
              </a:rPr>
              <a:t>- Memperoleh data yang berasal dari ringkasan individu dalam budaya untuk masing-masing budayanya. </a:t>
            </a:r>
          </a:p>
          <a:p>
            <a:pPr algn="l">
              <a:lnSpc>
                <a:spcPts val="4436"/>
              </a:lnSpc>
            </a:pPr>
            <a:r>
              <a:rPr lang="en-US" sz="2881">
                <a:solidFill>
                  <a:srgbClr val="000000"/>
                </a:solidFill>
                <a:latin typeface="Cakerolli"/>
                <a:ea typeface="Cakerolli"/>
                <a:cs typeface="Cakerolli"/>
                <a:sym typeface="Cakerolli"/>
              </a:rPr>
              <a:t>- Contoh penelitian: </a:t>
            </a:r>
          </a:p>
          <a:p>
            <a:pPr algn="l" marL="622024" indent="-311012" lvl="1">
              <a:lnSpc>
                <a:spcPts val="4436"/>
              </a:lnSpc>
              <a:buFont typeface="Arial"/>
              <a:buChar char="•"/>
            </a:pPr>
            <a:r>
              <a:rPr lang="en-US" sz="2881">
                <a:solidFill>
                  <a:srgbClr val="000000"/>
                </a:solidFill>
                <a:latin typeface="Cakerolli"/>
                <a:ea typeface="Cakerolli"/>
                <a:cs typeface="Cakerolli"/>
                <a:sym typeface="Cakerolli"/>
              </a:rPr>
              <a:t>Penelitian Hofstede (1980, 1983): meneliti 50 nilai budaya</a:t>
            </a:r>
          </a:p>
          <a:p>
            <a:pPr algn="l" marL="622024" indent="-311012" lvl="1">
              <a:lnSpc>
                <a:spcPts val="4436"/>
              </a:lnSpc>
              <a:buFont typeface="Arial"/>
              <a:buChar char="•"/>
            </a:pPr>
            <a:r>
              <a:rPr lang="en-US" sz="2881">
                <a:solidFill>
                  <a:srgbClr val="000000"/>
                </a:solidFill>
                <a:latin typeface="Cakerolli"/>
                <a:ea typeface="Cakerolli"/>
                <a:cs typeface="Cakerolli"/>
                <a:sym typeface="Cakerolli"/>
              </a:rPr>
              <a:t>Penelitian tentang hubungan antara individualisme - kolektivisme dengan kemungkinan terjadinya serangan jantung di delapan budaya (Triandis, Bontempo, Villareal, Asao, Lucas - 1998).</a:t>
            </a:r>
          </a:p>
          <a:p>
            <a:pPr algn="l">
              <a:lnSpc>
                <a:spcPts val="4436"/>
              </a:lnSpc>
            </a:pPr>
          </a:p>
        </p:txBody>
      </p:sp>
      <p:sp>
        <p:nvSpPr>
          <p:cNvPr name="Freeform 9" id="9"/>
          <p:cNvSpPr/>
          <p:nvPr/>
        </p:nvSpPr>
        <p:spPr>
          <a:xfrm flipH="false" flipV="false" rot="8680000">
            <a:off x="14875300" y="7474443"/>
            <a:ext cx="2652344" cy="1329487"/>
          </a:xfrm>
          <a:custGeom>
            <a:avLst/>
            <a:gdLst/>
            <a:ahLst/>
            <a:cxnLst/>
            <a:rect r="r" b="b" t="t" l="l"/>
            <a:pathLst>
              <a:path h="1329487" w="2652344">
                <a:moveTo>
                  <a:pt x="0" y="0"/>
                </a:moveTo>
                <a:lnTo>
                  <a:pt x="2652344" y="0"/>
                </a:lnTo>
                <a:lnTo>
                  <a:pt x="2652344" y="1329487"/>
                </a:lnTo>
                <a:lnTo>
                  <a:pt x="0" y="13294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502739"/>
        </a:solidFill>
      </p:bgPr>
    </p:bg>
    <p:spTree>
      <p:nvGrpSpPr>
        <p:cNvPr id="1" name=""/>
        <p:cNvGrpSpPr/>
        <p:nvPr/>
      </p:nvGrpSpPr>
      <p:grpSpPr>
        <a:xfrm>
          <a:off x="0" y="0"/>
          <a:ext cx="0" cy="0"/>
          <a:chOff x="0" y="0"/>
          <a:chExt cx="0" cy="0"/>
        </a:xfrm>
      </p:grpSpPr>
      <p:grpSp>
        <p:nvGrpSpPr>
          <p:cNvPr name="Group 2" id="2"/>
          <p:cNvGrpSpPr/>
          <p:nvPr/>
        </p:nvGrpSpPr>
        <p:grpSpPr>
          <a:xfrm rot="0">
            <a:off x="-492122" y="-497514"/>
            <a:ext cx="19272243" cy="11282028"/>
            <a:chOff x="0" y="0"/>
            <a:chExt cx="25696325" cy="15042704"/>
          </a:xfrm>
        </p:grpSpPr>
        <p:sp>
          <p:nvSpPr>
            <p:cNvPr name="Freeform 3" id="3"/>
            <p:cNvSpPr/>
            <p:nvPr/>
          </p:nvSpPr>
          <p:spPr>
            <a:xfrm flipH="false" flipV="false" rot="5400000">
              <a:off x="7079491" y="-7079491"/>
              <a:ext cx="11476402" cy="25635384"/>
            </a:xfrm>
            <a:custGeom>
              <a:avLst/>
              <a:gdLst/>
              <a:ahLst/>
              <a:cxnLst/>
              <a:rect r="r" b="b" t="t" l="l"/>
              <a:pathLst>
                <a:path h="25635384" w="11476402">
                  <a:moveTo>
                    <a:pt x="0" y="0"/>
                  </a:moveTo>
                  <a:lnTo>
                    <a:pt x="11476402" y="0"/>
                  </a:lnTo>
                  <a:lnTo>
                    <a:pt x="11476402" y="25635384"/>
                  </a:lnTo>
                  <a:lnTo>
                    <a:pt x="0" y="25635384"/>
                  </a:lnTo>
                  <a:lnTo>
                    <a:pt x="0" y="0"/>
                  </a:lnTo>
                  <a:close/>
                </a:path>
              </a:pathLst>
            </a:custGeom>
            <a:blipFill>
              <a:blip r:embed="rId2">
                <a:extLst>
                  <a:ext uri="{96DAC541-7B7A-43D3-8B79-37D633B846F1}">
                    <asvg:svgBlip xmlns:asvg="http://schemas.microsoft.com/office/drawing/2016/SVG/main" r:embed="rId3"/>
                  </a:ext>
                </a:extLst>
              </a:blip>
              <a:stretch>
                <a:fillRect l="0" t="-237" r="-15209" b="0"/>
              </a:stretch>
            </a:blipFill>
          </p:spPr>
        </p:sp>
        <p:sp>
          <p:nvSpPr>
            <p:cNvPr name="Freeform 4" id="4"/>
            <p:cNvSpPr/>
            <p:nvPr/>
          </p:nvSpPr>
          <p:spPr>
            <a:xfrm flipH="false" flipV="true" rot="5400000">
              <a:off x="9366235" y="-1287386"/>
              <a:ext cx="6963855" cy="25696325"/>
            </a:xfrm>
            <a:custGeom>
              <a:avLst/>
              <a:gdLst/>
              <a:ahLst/>
              <a:cxnLst/>
              <a:rect r="r" b="b" t="t" l="l"/>
              <a:pathLst>
                <a:path h="25696325" w="6963855">
                  <a:moveTo>
                    <a:pt x="0" y="25696325"/>
                  </a:moveTo>
                  <a:lnTo>
                    <a:pt x="6963855" y="25696325"/>
                  </a:lnTo>
                  <a:lnTo>
                    <a:pt x="6963855" y="0"/>
                  </a:lnTo>
                  <a:lnTo>
                    <a:pt x="0" y="0"/>
                  </a:lnTo>
                  <a:lnTo>
                    <a:pt x="0" y="25696325"/>
                  </a:lnTo>
                  <a:close/>
                </a:path>
              </a:pathLst>
            </a:custGeom>
            <a:blipFill>
              <a:blip r:embed="rId2">
                <a:extLst>
                  <a:ext uri="{96DAC541-7B7A-43D3-8B79-37D633B846F1}">
                    <asvg:svgBlip xmlns:asvg="http://schemas.microsoft.com/office/drawing/2016/SVG/main" r:embed="rId3"/>
                  </a:ext>
                </a:extLst>
              </a:blip>
              <a:stretch>
                <a:fillRect l="-89865" t="0" r="0" b="0"/>
              </a:stretch>
            </a:blipFill>
          </p:spPr>
        </p:sp>
      </p:grpSp>
      <p:sp>
        <p:nvSpPr>
          <p:cNvPr name="Freeform 5" id="5"/>
          <p:cNvSpPr/>
          <p:nvPr/>
        </p:nvSpPr>
        <p:spPr>
          <a:xfrm flipH="false" flipV="false" rot="8625249">
            <a:off x="17171109" y="2999778"/>
            <a:ext cx="4074331" cy="2042258"/>
          </a:xfrm>
          <a:custGeom>
            <a:avLst/>
            <a:gdLst/>
            <a:ahLst/>
            <a:cxnLst/>
            <a:rect r="r" b="b" t="t" l="l"/>
            <a:pathLst>
              <a:path h="2042258" w="4074331">
                <a:moveTo>
                  <a:pt x="0" y="0"/>
                </a:moveTo>
                <a:lnTo>
                  <a:pt x="4074331" y="0"/>
                </a:lnTo>
                <a:lnTo>
                  <a:pt x="4074331" y="2042258"/>
                </a:lnTo>
                <a:lnTo>
                  <a:pt x="0" y="20422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8625249">
            <a:off x="-1873463" y="2035575"/>
            <a:ext cx="4074331" cy="2042258"/>
          </a:xfrm>
          <a:custGeom>
            <a:avLst/>
            <a:gdLst/>
            <a:ahLst/>
            <a:cxnLst/>
            <a:rect r="r" b="b" t="t" l="l"/>
            <a:pathLst>
              <a:path h="2042258" w="4074331">
                <a:moveTo>
                  <a:pt x="0" y="0"/>
                </a:moveTo>
                <a:lnTo>
                  <a:pt x="4074331" y="0"/>
                </a:lnTo>
                <a:lnTo>
                  <a:pt x="4074331" y="2042258"/>
                </a:lnTo>
                <a:lnTo>
                  <a:pt x="0" y="20422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028700" y="2335603"/>
            <a:ext cx="8468416" cy="8448911"/>
          </a:xfrm>
          <a:prstGeom prst="rect">
            <a:avLst/>
          </a:prstGeom>
        </p:spPr>
        <p:txBody>
          <a:bodyPr anchor="t" rtlCol="false" tIns="0" lIns="0" bIns="0" rIns="0">
            <a:spAutoFit/>
          </a:bodyPr>
          <a:lstStyle/>
          <a:p>
            <a:pPr algn="ctr">
              <a:lnSpc>
                <a:spcPts val="13474"/>
              </a:lnSpc>
            </a:pPr>
            <a:r>
              <a:rPr lang="en-US" sz="9624">
                <a:solidFill>
                  <a:srgbClr val="F1E8CF"/>
                </a:solidFill>
                <a:latin typeface="Brightwall"/>
                <a:ea typeface="Brightwall"/>
                <a:cs typeface="Brightwall"/>
                <a:sym typeface="Brightwall"/>
              </a:rPr>
              <a:t>Fase 3 :</a:t>
            </a:r>
            <a:r>
              <a:rPr lang="en-US" sz="9624">
                <a:solidFill>
                  <a:srgbClr val="22665C"/>
                </a:solidFill>
                <a:latin typeface="Brightwall"/>
                <a:ea typeface="Brightwall"/>
                <a:cs typeface="Brightwall"/>
                <a:sym typeface="Brightwall"/>
              </a:rPr>
              <a:t> </a:t>
            </a:r>
          </a:p>
          <a:p>
            <a:pPr algn="ctr">
              <a:lnSpc>
                <a:spcPts val="13474"/>
              </a:lnSpc>
            </a:pPr>
            <a:r>
              <a:rPr lang="en-US" sz="9624">
                <a:solidFill>
                  <a:srgbClr val="C68E57"/>
                </a:solidFill>
                <a:latin typeface="Brightwall"/>
                <a:ea typeface="Brightwall"/>
                <a:cs typeface="Brightwall"/>
                <a:sym typeface="Brightwall"/>
              </a:rPr>
              <a:t>Studi Budaya</a:t>
            </a:r>
          </a:p>
          <a:p>
            <a:pPr algn="ctr">
              <a:lnSpc>
                <a:spcPts val="13474"/>
              </a:lnSpc>
            </a:pPr>
          </a:p>
          <a:p>
            <a:pPr algn="ctr">
              <a:lnSpc>
                <a:spcPts val="13474"/>
              </a:lnSpc>
              <a:spcBef>
                <a:spcPct val="0"/>
              </a:spcBef>
            </a:pPr>
          </a:p>
        </p:txBody>
      </p:sp>
      <p:sp>
        <p:nvSpPr>
          <p:cNvPr name="TextBox 8" id="8"/>
          <p:cNvSpPr txBox="true"/>
          <p:nvPr/>
        </p:nvSpPr>
        <p:spPr>
          <a:xfrm rot="0">
            <a:off x="9083011" y="1020589"/>
            <a:ext cx="7059713" cy="8057570"/>
          </a:xfrm>
          <a:prstGeom prst="rect">
            <a:avLst/>
          </a:prstGeom>
        </p:spPr>
        <p:txBody>
          <a:bodyPr anchor="t" rtlCol="false" tIns="0" lIns="0" bIns="0" rIns="0">
            <a:spAutoFit/>
          </a:bodyPr>
          <a:lstStyle/>
          <a:p>
            <a:pPr algn="l">
              <a:lnSpc>
                <a:spcPts val="4436"/>
              </a:lnSpc>
            </a:pPr>
            <a:r>
              <a:rPr lang="en-US" sz="2881">
                <a:solidFill>
                  <a:srgbClr val="DBD0B2"/>
                </a:solidFill>
                <a:latin typeface="Cakerolli"/>
                <a:ea typeface="Cakerolli"/>
                <a:cs typeface="Cakerolli"/>
                <a:sym typeface="Cakerolli"/>
              </a:rPr>
              <a:t>- Penelitian yang menggunakan deskripsi dan perbedaan budaya yang kaya, kompleks dan mendalam, untuk menguji dan memprediksi suatu variabel psikologi tertentu</a:t>
            </a:r>
          </a:p>
          <a:p>
            <a:pPr algn="l">
              <a:lnSpc>
                <a:spcPts val="4436"/>
              </a:lnSpc>
            </a:pPr>
            <a:r>
              <a:rPr lang="en-US" sz="2881">
                <a:solidFill>
                  <a:srgbClr val="DBD0B2"/>
                </a:solidFill>
                <a:latin typeface="Cakerolli"/>
                <a:ea typeface="Cakerolli"/>
                <a:cs typeface="Cakerolli"/>
                <a:sym typeface="Cakerolli"/>
              </a:rPr>
              <a:t>- Studi budaya mendorong untuk mengkritisi makna dari budaya yang melekat pada diri dan pengaruhnya terhadap kehidupan sehari-hari </a:t>
            </a:r>
          </a:p>
          <a:p>
            <a:pPr algn="l">
              <a:lnSpc>
                <a:spcPts val="4436"/>
              </a:lnSpc>
            </a:pPr>
            <a:r>
              <a:rPr lang="en-US" sz="2881">
                <a:solidFill>
                  <a:srgbClr val="DBD0B2"/>
                </a:solidFill>
                <a:latin typeface="Cakerolli"/>
                <a:ea typeface="Cakerolli"/>
                <a:cs typeface="Cakerolli"/>
                <a:sym typeface="Cakerolli"/>
              </a:rPr>
              <a:t>- Contoh : </a:t>
            </a:r>
          </a:p>
          <a:p>
            <a:pPr algn="l">
              <a:lnSpc>
                <a:spcPts val="4436"/>
              </a:lnSpc>
            </a:pPr>
            <a:r>
              <a:rPr lang="en-US" sz="2881">
                <a:solidFill>
                  <a:srgbClr val="DBD0B2"/>
                </a:solidFill>
                <a:latin typeface="Cakerolli"/>
                <a:ea typeface="Cakerolli"/>
                <a:cs typeface="Cakerolli"/>
                <a:sym typeface="Cakerolli"/>
              </a:rPr>
              <a:t>  Bagaimana budaya membentuk konsep diri yang pada gilirannya akan memprediksi perilaku tertentu</a:t>
            </a:r>
          </a:p>
          <a:p>
            <a:pPr algn="l">
              <a:lnSpc>
                <a:spcPts val="4436"/>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502739"/>
        </a:solidFill>
      </p:bgPr>
    </p:bg>
    <p:spTree>
      <p:nvGrpSpPr>
        <p:cNvPr id="1" name=""/>
        <p:cNvGrpSpPr/>
        <p:nvPr/>
      </p:nvGrpSpPr>
      <p:grpSpPr>
        <a:xfrm>
          <a:off x="0" y="0"/>
          <a:ext cx="0" cy="0"/>
          <a:chOff x="0" y="0"/>
          <a:chExt cx="0" cy="0"/>
        </a:xfrm>
      </p:grpSpPr>
      <p:grpSp>
        <p:nvGrpSpPr>
          <p:cNvPr name="Group 2" id="2"/>
          <p:cNvGrpSpPr/>
          <p:nvPr/>
        </p:nvGrpSpPr>
        <p:grpSpPr>
          <a:xfrm rot="0">
            <a:off x="-492122" y="-497514"/>
            <a:ext cx="19272243" cy="11282028"/>
            <a:chOff x="0" y="0"/>
            <a:chExt cx="25696325" cy="15042704"/>
          </a:xfrm>
        </p:grpSpPr>
        <p:sp>
          <p:nvSpPr>
            <p:cNvPr name="Freeform 3" id="3"/>
            <p:cNvSpPr/>
            <p:nvPr/>
          </p:nvSpPr>
          <p:spPr>
            <a:xfrm flipH="false" flipV="false" rot="5400000">
              <a:off x="7079491" y="-7079491"/>
              <a:ext cx="11476402" cy="25635384"/>
            </a:xfrm>
            <a:custGeom>
              <a:avLst/>
              <a:gdLst/>
              <a:ahLst/>
              <a:cxnLst/>
              <a:rect r="r" b="b" t="t" l="l"/>
              <a:pathLst>
                <a:path h="25635384" w="11476402">
                  <a:moveTo>
                    <a:pt x="0" y="0"/>
                  </a:moveTo>
                  <a:lnTo>
                    <a:pt x="11476402" y="0"/>
                  </a:lnTo>
                  <a:lnTo>
                    <a:pt x="11476402" y="25635384"/>
                  </a:lnTo>
                  <a:lnTo>
                    <a:pt x="0" y="25635384"/>
                  </a:lnTo>
                  <a:lnTo>
                    <a:pt x="0" y="0"/>
                  </a:lnTo>
                  <a:close/>
                </a:path>
              </a:pathLst>
            </a:custGeom>
            <a:blipFill>
              <a:blip r:embed="rId2">
                <a:extLst>
                  <a:ext uri="{96DAC541-7B7A-43D3-8B79-37D633B846F1}">
                    <asvg:svgBlip xmlns:asvg="http://schemas.microsoft.com/office/drawing/2016/SVG/main" r:embed="rId3"/>
                  </a:ext>
                </a:extLst>
              </a:blip>
              <a:stretch>
                <a:fillRect l="0" t="-237" r="-15209" b="0"/>
              </a:stretch>
            </a:blipFill>
          </p:spPr>
        </p:sp>
        <p:sp>
          <p:nvSpPr>
            <p:cNvPr name="Freeform 4" id="4"/>
            <p:cNvSpPr/>
            <p:nvPr/>
          </p:nvSpPr>
          <p:spPr>
            <a:xfrm flipH="false" flipV="true" rot="5400000">
              <a:off x="9366235" y="-1287386"/>
              <a:ext cx="6963855" cy="25696325"/>
            </a:xfrm>
            <a:custGeom>
              <a:avLst/>
              <a:gdLst/>
              <a:ahLst/>
              <a:cxnLst/>
              <a:rect r="r" b="b" t="t" l="l"/>
              <a:pathLst>
                <a:path h="25696325" w="6963855">
                  <a:moveTo>
                    <a:pt x="0" y="25696325"/>
                  </a:moveTo>
                  <a:lnTo>
                    <a:pt x="6963855" y="25696325"/>
                  </a:lnTo>
                  <a:lnTo>
                    <a:pt x="6963855" y="0"/>
                  </a:lnTo>
                  <a:lnTo>
                    <a:pt x="0" y="0"/>
                  </a:lnTo>
                  <a:lnTo>
                    <a:pt x="0" y="25696325"/>
                  </a:lnTo>
                  <a:close/>
                </a:path>
              </a:pathLst>
            </a:custGeom>
            <a:blipFill>
              <a:blip r:embed="rId2">
                <a:extLst>
                  <a:ext uri="{96DAC541-7B7A-43D3-8B79-37D633B846F1}">
                    <asvg:svgBlip xmlns:asvg="http://schemas.microsoft.com/office/drawing/2016/SVG/main" r:embed="rId3"/>
                  </a:ext>
                </a:extLst>
              </a:blip>
              <a:stretch>
                <a:fillRect l="-89865" t="0" r="0" b="0"/>
              </a:stretch>
            </a:blipFill>
          </p:spPr>
        </p:sp>
      </p:grpSp>
      <p:sp>
        <p:nvSpPr>
          <p:cNvPr name="Freeform 5" id="5"/>
          <p:cNvSpPr/>
          <p:nvPr/>
        </p:nvSpPr>
        <p:spPr>
          <a:xfrm flipH="false" flipV="false" rot="-9405496">
            <a:off x="16982085" y="1135271"/>
            <a:ext cx="2611829" cy="1309179"/>
          </a:xfrm>
          <a:custGeom>
            <a:avLst/>
            <a:gdLst/>
            <a:ahLst/>
            <a:cxnLst/>
            <a:rect r="r" b="b" t="t" l="l"/>
            <a:pathLst>
              <a:path h="1309179" w="2611829">
                <a:moveTo>
                  <a:pt x="0" y="0"/>
                </a:moveTo>
                <a:lnTo>
                  <a:pt x="2611830" y="0"/>
                </a:lnTo>
                <a:lnTo>
                  <a:pt x="2611830" y="1309179"/>
                </a:lnTo>
                <a:lnTo>
                  <a:pt x="0" y="13091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8686725" y="1828829"/>
            <a:ext cx="8065650" cy="6343591"/>
          </a:xfrm>
          <a:prstGeom prst="rect">
            <a:avLst/>
          </a:prstGeom>
        </p:spPr>
        <p:txBody>
          <a:bodyPr anchor="t" rtlCol="false" tIns="0" lIns="0" bIns="0" rIns="0">
            <a:spAutoFit/>
          </a:bodyPr>
          <a:lstStyle/>
          <a:p>
            <a:pPr algn="ctr">
              <a:lnSpc>
                <a:spcPts val="4078"/>
              </a:lnSpc>
            </a:pPr>
            <a:r>
              <a:rPr lang="en-US" sz="2648">
                <a:solidFill>
                  <a:srgbClr val="FFF3D9"/>
                </a:solidFill>
                <a:latin typeface="Cakerolli"/>
                <a:ea typeface="Cakerolli"/>
                <a:cs typeface="Cakerolli"/>
                <a:sym typeface="Cakerolli"/>
              </a:rPr>
              <a:t>Upaya untuk m</a:t>
            </a:r>
            <a:r>
              <a:rPr lang="en-US" sz="2648">
                <a:solidFill>
                  <a:srgbClr val="FFF3D9"/>
                </a:solidFill>
                <a:latin typeface="Cakerolli"/>
                <a:ea typeface="Cakerolli"/>
                <a:cs typeface="Cakerolli"/>
                <a:sym typeface="Cakerolli"/>
              </a:rPr>
              <a:t>enghubungkan hasil satu studi dengan studi lainnya dalam rangka suatu hipotesis atau teori tertentu. Dengan demikian dapat diperkirakan secara lebih tepat perilaku yang akan muncul dalam</a:t>
            </a:r>
          </a:p>
          <a:p>
            <a:pPr algn="ctr">
              <a:lnSpc>
                <a:spcPts val="4078"/>
              </a:lnSpc>
            </a:pPr>
            <a:r>
              <a:rPr lang="en-US" sz="2648">
                <a:solidFill>
                  <a:srgbClr val="FFF3D9"/>
                </a:solidFill>
                <a:latin typeface="Cakerolli"/>
                <a:ea typeface="Cakerolli"/>
                <a:cs typeface="Cakerolli"/>
                <a:sym typeface="Cakerolli"/>
              </a:rPr>
              <a:t>konteks budaya tertentu.</a:t>
            </a:r>
          </a:p>
          <a:p>
            <a:pPr algn="ctr">
              <a:lnSpc>
                <a:spcPts val="4078"/>
              </a:lnSpc>
            </a:pPr>
          </a:p>
          <a:p>
            <a:pPr algn="ctr">
              <a:lnSpc>
                <a:spcPts val="4078"/>
              </a:lnSpc>
            </a:pPr>
            <a:r>
              <a:rPr lang="en-US" sz="2648">
                <a:solidFill>
                  <a:srgbClr val="FFF3D9"/>
                </a:solidFill>
                <a:latin typeface="Cakerolli"/>
                <a:ea typeface="Cakerolli"/>
                <a:cs typeface="Cakerolli"/>
                <a:sym typeface="Cakerolli"/>
              </a:rPr>
              <a:t> Unpackaging studies → Budaya seperti bawang, harus dikupas lapis demi lapis sampai ke intinya:</a:t>
            </a:r>
          </a:p>
          <a:p>
            <a:pPr algn="l" marL="571793" indent="-285896" lvl="1">
              <a:lnSpc>
                <a:spcPts val="4078"/>
              </a:lnSpc>
              <a:buFont typeface="Arial"/>
              <a:buChar char="•"/>
            </a:pPr>
            <a:r>
              <a:rPr lang="en-US" sz="2648">
                <a:solidFill>
                  <a:srgbClr val="FFF3D9"/>
                </a:solidFill>
                <a:latin typeface="Cakerolli"/>
                <a:ea typeface="Cakerolli"/>
                <a:cs typeface="Cakerolli"/>
                <a:sym typeface="Cakerolli"/>
              </a:rPr>
              <a:t>Pengukuran budaya tingkat individual</a:t>
            </a:r>
          </a:p>
          <a:p>
            <a:pPr algn="l" marL="571793" indent="-285896" lvl="1">
              <a:lnSpc>
                <a:spcPts val="4078"/>
              </a:lnSpc>
              <a:buFont typeface="Arial"/>
              <a:buChar char="•"/>
            </a:pPr>
            <a:r>
              <a:rPr lang="en-US" sz="2648">
                <a:solidFill>
                  <a:srgbClr val="FFF3D9"/>
                </a:solidFill>
                <a:latin typeface="Cakerolli"/>
                <a:ea typeface="Cakerolli"/>
                <a:cs typeface="Cakerolli"/>
                <a:sym typeface="Cakerolli"/>
              </a:rPr>
              <a:t>Skala konstruksi sendiri</a:t>
            </a:r>
          </a:p>
          <a:p>
            <a:pPr algn="l" marL="571793" indent="-285896" lvl="1">
              <a:lnSpc>
                <a:spcPts val="4078"/>
              </a:lnSpc>
              <a:buFont typeface="Arial"/>
              <a:buChar char="•"/>
            </a:pPr>
            <a:r>
              <a:rPr lang="en-US" sz="2648">
                <a:solidFill>
                  <a:srgbClr val="FFF3D9"/>
                </a:solidFill>
                <a:latin typeface="Cakerolli"/>
                <a:ea typeface="Cakerolli"/>
                <a:cs typeface="Cakerolli"/>
                <a:sym typeface="Cakerolli"/>
              </a:rPr>
              <a:t>Kepribadian</a:t>
            </a:r>
          </a:p>
          <a:p>
            <a:pPr algn="l" marL="571793" indent="-285896" lvl="1">
              <a:lnSpc>
                <a:spcPts val="4078"/>
              </a:lnSpc>
              <a:buFont typeface="Arial"/>
              <a:buChar char="•"/>
            </a:pPr>
            <a:r>
              <a:rPr lang="en-US" sz="2648">
                <a:solidFill>
                  <a:srgbClr val="FFF3D9"/>
                </a:solidFill>
                <a:latin typeface="Cakerolli"/>
                <a:ea typeface="Cakerolli"/>
                <a:cs typeface="Cakerolli"/>
                <a:sym typeface="Cakerolli"/>
              </a:rPr>
              <a:t>Praktik budaya, co: pola asuh anak</a:t>
            </a:r>
          </a:p>
        </p:txBody>
      </p:sp>
      <p:sp>
        <p:nvSpPr>
          <p:cNvPr name="TextBox 7" id="7"/>
          <p:cNvSpPr txBox="true"/>
          <p:nvPr/>
        </p:nvSpPr>
        <p:spPr>
          <a:xfrm rot="0">
            <a:off x="950347" y="2401469"/>
            <a:ext cx="7736378" cy="8225863"/>
          </a:xfrm>
          <a:prstGeom prst="rect">
            <a:avLst/>
          </a:prstGeom>
        </p:spPr>
        <p:txBody>
          <a:bodyPr anchor="t" rtlCol="false" tIns="0" lIns="0" bIns="0" rIns="0">
            <a:spAutoFit/>
          </a:bodyPr>
          <a:lstStyle/>
          <a:p>
            <a:pPr algn="ctr">
              <a:lnSpc>
                <a:spcPts val="10910"/>
              </a:lnSpc>
            </a:pPr>
            <a:r>
              <a:rPr lang="en-US" sz="7793">
                <a:solidFill>
                  <a:srgbClr val="F1E8CF"/>
                </a:solidFill>
                <a:latin typeface="Brightwall"/>
                <a:ea typeface="Brightwall"/>
                <a:cs typeface="Brightwall"/>
                <a:sym typeface="Brightwall"/>
              </a:rPr>
              <a:t>Fase 4 :</a:t>
            </a:r>
            <a:r>
              <a:rPr lang="en-US" sz="7793">
                <a:solidFill>
                  <a:srgbClr val="22665C"/>
                </a:solidFill>
                <a:latin typeface="Brightwall"/>
                <a:ea typeface="Brightwall"/>
                <a:cs typeface="Brightwall"/>
                <a:sym typeface="Brightwall"/>
              </a:rPr>
              <a:t> </a:t>
            </a:r>
          </a:p>
          <a:p>
            <a:pPr algn="ctr">
              <a:lnSpc>
                <a:spcPts val="10910"/>
              </a:lnSpc>
            </a:pPr>
            <a:r>
              <a:rPr lang="en-US" sz="7793">
                <a:solidFill>
                  <a:srgbClr val="C68E57"/>
                </a:solidFill>
                <a:latin typeface="Brightwall"/>
                <a:ea typeface="Brightwall"/>
                <a:cs typeface="Brightwall"/>
                <a:sym typeface="Brightwall"/>
              </a:rPr>
              <a:t>Studi Hubungan (Linkage Studies)</a:t>
            </a:r>
          </a:p>
          <a:p>
            <a:pPr algn="ctr">
              <a:lnSpc>
                <a:spcPts val="10910"/>
              </a:lnSpc>
            </a:pPr>
          </a:p>
          <a:p>
            <a:pPr algn="ctr">
              <a:lnSpc>
                <a:spcPts val="10910"/>
              </a:lnSpc>
              <a:spcBef>
                <a:spcPct val="0"/>
              </a:spcBef>
            </a:pPr>
          </a:p>
        </p:txBody>
      </p:sp>
      <p:sp>
        <p:nvSpPr>
          <p:cNvPr name="Freeform 8" id="8"/>
          <p:cNvSpPr/>
          <p:nvPr/>
        </p:nvSpPr>
        <p:spPr>
          <a:xfrm flipH="false" flipV="false" rot="-9405496">
            <a:off x="-1040738" y="8600357"/>
            <a:ext cx="4699857" cy="2355804"/>
          </a:xfrm>
          <a:custGeom>
            <a:avLst/>
            <a:gdLst/>
            <a:ahLst/>
            <a:cxnLst/>
            <a:rect r="r" b="b" t="t" l="l"/>
            <a:pathLst>
              <a:path h="2355804" w="4699857">
                <a:moveTo>
                  <a:pt x="0" y="0"/>
                </a:moveTo>
                <a:lnTo>
                  <a:pt x="4699858" y="0"/>
                </a:lnTo>
                <a:lnTo>
                  <a:pt x="4699858" y="2355804"/>
                </a:lnTo>
                <a:lnTo>
                  <a:pt x="0" y="23558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245D55"/>
        </a:solidFill>
      </p:bgPr>
    </p:bg>
    <p:spTree>
      <p:nvGrpSpPr>
        <p:cNvPr id="1" name=""/>
        <p:cNvGrpSpPr/>
        <p:nvPr/>
      </p:nvGrpSpPr>
      <p:grpSpPr>
        <a:xfrm>
          <a:off x="0" y="0"/>
          <a:ext cx="0" cy="0"/>
          <a:chOff x="0" y="0"/>
          <a:chExt cx="0" cy="0"/>
        </a:xfrm>
      </p:grpSpPr>
      <p:grpSp>
        <p:nvGrpSpPr>
          <p:cNvPr name="Group 2" id="2"/>
          <p:cNvGrpSpPr/>
          <p:nvPr/>
        </p:nvGrpSpPr>
        <p:grpSpPr>
          <a:xfrm rot="0">
            <a:off x="-492122" y="-497514"/>
            <a:ext cx="19272243" cy="11282028"/>
            <a:chOff x="0" y="0"/>
            <a:chExt cx="25696325" cy="15042704"/>
          </a:xfrm>
        </p:grpSpPr>
        <p:sp>
          <p:nvSpPr>
            <p:cNvPr name="Freeform 3" id="3"/>
            <p:cNvSpPr/>
            <p:nvPr/>
          </p:nvSpPr>
          <p:spPr>
            <a:xfrm flipH="false" flipV="false" rot="5400000">
              <a:off x="6237199" y="-6237199"/>
              <a:ext cx="13221927" cy="25696325"/>
            </a:xfrm>
            <a:custGeom>
              <a:avLst/>
              <a:gdLst/>
              <a:ahLst/>
              <a:cxnLst/>
              <a:rect r="r" b="b" t="t" l="l"/>
              <a:pathLst>
                <a:path h="25696325" w="13221927">
                  <a:moveTo>
                    <a:pt x="0" y="0"/>
                  </a:moveTo>
                  <a:lnTo>
                    <a:pt x="13221927" y="0"/>
                  </a:lnTo>
                  <a:lnTo>
                    <a:pt x="13221927" y="25696325"/>
                  </a:lnTo>
                  <a:lnTo>
                    <a:pt x="0" y="256963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5400000">
              <a:off x="9366235" y="-1287386"/>
              <a:ext cx="6963855" cy="25696325"/>
            </a:xfrm>
            <a:custGeom>
              <a:avLst/>
              <a:gdLst/>
              <a:ahLst/>
              <a:cxnLst/>
              <a:rect r="r" b="b" t="t" l="l"/>
              <a:pathLst>
                <a:path h="25696325" w="6963855">
                  <a:moveTo>
                    <a:pt x="0" y="25696325"/>
                  </a:moveTo>
                  <a:lnTo>
                    <a:pt x="6963855" y="25696325"/>
                  </a:lnTo>
                  <a:lnTo>
                    <a:pt x="6963855" y="0"/>
                  </a:lnTo>
                  <a:lnTo>
                    <a:pt x="0" y="0"/>
                  </a:lnTo>
                  <a:lnTo>
                    <a:pt x="0" y="25696325"/>
                  </a:lnTo>
                  <a:close/>
                </a:path>
              </a:pathLst>
            </a:custGeom>
            <a:blipFill>
              <a:blip r:embed="rId2">
                <a:extLst>
                  <a:ext uri="{96DAC541-7B7A-43D3-8B79-37D633B846F1}">
                    <asvg:svgBlip xmlns:asvg="http://schemas.microsoft.com/office/drawing/2016/SVG/main" r:embed="rId3"/>
                  </a:ext>
                </a:extLst>
              </a:blip>
              <a:stretch>
                <a:fillRect l="-89865" t="0" r="0" b="0"/>
              </a:stretch>
            </a:blipFill>
          </p:spPr>
        </p:sp>
      </p:grpSp>
      <p:grpSp>
        <p:nvGrpSpPr>
          <p:cNvPr name="Group 5" id="5"/>
          <p:cNvGrpSpPr/>
          <p:nvPr/>
        </p:nvGrpSpPr>
        <p:grpSpPr>
          <a:xfrm rot="0">
            <a:off x="659148" y="4363645"/>
            <a:ext cx="4446677" cy="4998622"/>
            <a:chOff x="0" y="0"/>
            <a:chExt cx="5928903" cy="6664830"/>
          </a:xfrm>
        </p:grpSpPr>
        <p:sp>
          <p:nvSpPr>
            <p:cNvPr name="Freeform 6" id="6"/>
            <p:cNvSpPr/>
            <p:nvPr/>
          </p:nvSpPr>
          <p:spPr>
            <a:xfrm flipH="false" flipV="false" rot="-932322">
              <a:off x="672042" y="510988"/>
              <a:ext cx="4584818" cy="5642853"/>
            </a:xfrm>
            <a:custGeom>
              <a:avLst/>
              <a:gdLst/>
              <a:ahLst/>
              <a:cxnLst/>
              <a:rect r="r" b="b" t="t" l="l"/>
              <a:pathLst>
                <a:path h="5642853" w="4584818">
                  <a:moveTo>
                    <a:pt x="0" y="0"/>
                  </a:moveTo>
                  <a:lnTo>
                    <a:pt x="4584818" y="0"/>
                  </a:lnTo>
                  <a:lnTo>
                    <a:pt x="4584818" y="5642854"/>
                  </a:lnTo>
                  <a:lnTo>
                    <a:pt x="0" y="56428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111422">
              <a:off x="2471249" y="1311614"/>
              <a:ext cx="1838276" cy="921436"/>
            </a:xfrm>
            <a:custGeom>
              <a:avLst/>
              <a:gdLst/>
              <a:ahLst/>
              <a:cxnLst/>
              <a:rect r="r" b="b" t="t" l="l"/>
              <a:pathLst>
                <a:path h="921436" w="1838276">
                  <a:moveTo>
                    <a:pt x="0" y="0"/>
                  </a:moveTo>
                  <a:lnTo>
                    <a:pt x="1838275" y="0"/>
                  </a:lnTo>
                  <a:lnTo>
                    <a:pt x="1838275" y="921436"/>
                  </a:lnTo>
                  <a:lnTo>
                    <a:pt x="0" y="9214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104735">
              <a:off x="1651490" y="4600338"/>
              <a:ext cx="2095839" cy="1050539"/>
            </a:xfrm>
            <a:custGeom>
              <a:avLst/>
              <a:gdLst/>
              <a:ahLst/>
              <a:cxnLst/>
              <a:rect r="r" b="b" t="t" l="l"/>
              <a:pathLst>
                <a:path h="1050539" w="2095839">
                  <a:moveTo>
                    <a:pt x="0" y="0"/>
                  </a:moveTo>
                  <a:lnTo>
                    <a:pt x="2095838" y="0"/>
                  </a:lnTo>
                  <a:lnTo>
                    <a:pt x="2095838" y="1050539"/>
                  </a:lnTo>
                  <a:lnTo>
                    <a:pt x="0" y="10505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962937">
              <a:off x="1277152" y="1105959"/>
              <a:ext cx="3091978" cy="4349330"/>
            </a:xfrm>
            <a:custGeom>
              <a:avLst/>
              <a:gdLst/>
              <a:ahLst/>
              <a:cxnLst/>
              <a:rect r="r" b="b" t="t" l="l"/>
              <a:pathLst>
                <a:path h="4349330" w="3091978">
                  <a:moveTo>
                    <a:pt x="0" y="0"/>
                  </a:moveTo>
                  <a:lnTo>
                    <a:pt x="3091978" y="0"/>
                  </a:lnTo>
                  <a:lnTo>
                    <a:pt x="3091978" y="4349330"/>
                  </a:lnTo>
                  <a:lnTo>
                    <a:pt x="0" y="434933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10" id="10"/>
          <p:cNvGrpSpPr/>
          <p:nvPr/>
        </p:nvGrpSpPr>
        <p:grpSpPr>
          <a:xfrm rot="-724426">
            <a:off x="12658800" y="841431"/>
            <a:ext cx="4962597" cy="4960864"/>
            <a:chOff x="0" y="0"/>
            <a:chExt cx="6616796" cy="6614486"/>
          </a:xfrm>
        </p:grpSpPr>
        <p:sp>
          <p:nvSpPr>
            <p:cNvPr name="Freeform 11" id="11"/>
            <p:cNvSpPr/>
            <p:nvPr/>
          </p:nvSpPr>
          <p:spPr>
            <a:xfrm flipH="false" flipV="false" rot="0">
              <a:off x="886205" y="978569"/>
              <a:ext cx="4755548" cy="4746186"/>
            </a:xfrm>
            <a:custGeom>
              <a:avLst/>
              <a:gdLst/>
              <a:ahLst/>
              <a:cxnLst/>
              <a:rect r="r" b="b" t="t" l="l"/>
              <a:pathLst>
                <a:path h="4746186" w="4755548">
                  <a:moveTo>
                    <a:pt x="0" y="0"/>
                  </a:moveTo>
                  <a:lnTo>
                    <a:pt x="4755547" y="0"/>
                  </a:lnTo>
                  <a:lnTo>
                    <a:pt x="4755547" y="4746187"/>
                  </a:lnTo>
                  <a:lnTo>
                    <a:pt x="0" y="474618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2096982">
              <a:off x="930624" y="934150"/>
              <a:ext cx="4755548" cy="4746186"/>
            </a:xfrm>
            <a:custGeom>
              <a:avLst/>
              <a:gdLst/>
              <a:ahLst/>
              <a:cxnLst/>
              <a:rect r="r" b="b" t="t" l="l"/>
              <a:pathLst>
                <a:path h="4746186" w="4755548">
                  <a:moveTo>
                    <a:pt x="0" y="0"/>
                  </a:moveTo>
                  <a:lnTo>
                    <a:pt x="4755548" y="0"/>
                  </a:lnTo>
                  <a:lnTo>
                    <a:pt x="4755548" y="4746186"/>
                  </a:lnTo>
                  <a:lnTo>
                    <a:pt x="0" y="47461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3119634" y="3546276"/>
              <a:ext cx="2921367" cy="1464335"/>
            </a:xfrm>
            <a:custGeom>
              <a:avLst/>
              <a:gdLst/>
              <a:ahLst/>
              <a:cxnLst/>
              <a:rect r="r" b="b" t="t" l="l"/>
              <a:pathLst>
                <a:path h="1464335" w="2921367">
                  <a:moveTo>
                    <a:pt x="0" y="0"/>
                  </a:moveTo>
                  <a:lnTo>
                    <a:pt x="2921368" y="0"/>
                  </a:lnTo>
                  <a:lnTo>
                    <a:pt x="2921368" y="1464335"/>
                  </a:lnTo>
                  <a:lnTo>
                    <a:pt x="0" y="1464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605189" y="1599957"/>
              <a:ext cx="2921367" cy="1464335"/>
            </a:xfrm>
            <a:custGeom>
              <a:avLst/>
              <a:gdLst/>
              <a:ahLst/>
              <a:cxnLst/>
              <a:rect r="r" b="b" t="t" l="l"/>
              <a:pathLst>
                <a:path h="1464335" w="2921367">
                  <a:moveTo>
                    <a:pt x="0" y="0"/>
                  </a:moveTo>
                  <a:lnTo>
                    <a:pt x="2921367" y="0"/>
                  </a:lnTo>
                  <a:lnTo>
                    <a:pt x="2921367" y="1464335"/>
                  </a:lnTo>
                  <a:lnTo>
                    <a:pt x="0" y="1464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105584">
              <a:off x="1951709" y="300730"/>
              <a:ext cx="2713378" cy="6013026"/>
            </a:xfrm>
            <a:custGeom>
              <a:avLst/>
              <a:gdLst/>
              <a:ahLst/>
              <a:cxnLst/>
              <a:rect r="r" b="b" t="t" l="l"/>
              <a:pathLst>
                <a:path h="6013026" w="2713378">
                  <a:moveTo>
                    <a:pt x="0" y="0"/>
                  </a:moveTo>
                  <a:lnTo>
                    <a:pt x="2713378" y="0"/>
                  </a:lnTo>
                  <a:lnTo>
                    <a:pt x="2713378" y="6013026"/>
                  </a:lnTo>
                  <a:lnTo>
                    <a:pt x="0" y="601302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sp>
        <p:nvSpPr>
          <p:cNvPr name="Freeform 16" id="16"/>
          <p:cNvSpPr/>
          <p:nvPr/>
        </p:nvSpPr>
        <p:spPr>
          <a:xfrm flipH="false" flipV="false" rot="0">
            <a:off x="3563091" y="4363645"/>
            <a:ext cx="11418919" cy="3135012"/>
          </a:xfrm>
          <a:custGeom>
            <a:avLst/>
            <a:gdLst/>
            <a:ahLst/>
            <a:cxnLst/>
            <a:rect r="r" b="b" t="t" l="l"/>
            <a:pathLst>
              <a:path h="3135012" w="11418919">
                <a:moveTo>
                  <a:pt x="0" y="0"/>
                </a:moveTo>
                <a:lnTo>
                  <a:pt x="11418919" y="0"/>
                </a:lnTo>
                <a:lnTo>
                  <a:pt x="11418919" y="3135012"/>
                </a:lnTo>
                <a:lnTo>
                  <a:pt x="0" y="313501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7" id="17"/>
          <p:cNvSpPr txBox="true"/>
          <p:nvPr/>
        </p:nvSpPr>
        <p:spPr>
          <a:xfrm rot="0">
            <a:off x="4068223" y="3259111"/>
            <a:ext cx="10408655" cy="3880485"/>
          </a:xfrm>
          <a:prstGeom prst="rect">
            <a:avLst/>
          </a:prstGeom>
        </p:spPr>
        <p:txBody>
          <a:bodyPr anchor="t" rtlCol="false" tIns="0" lIns="0" bIns="0" rIns="0">
            <a:spAutoFit/>
          </a:bodyPr>
          <a:lstStyle/>
          <a:p>
            <a:pPr algn="ctr">
              <a:lnSpc>
                <a:spcPts val="15539"/>
              </a:lnSpc>
            </a:pPr>
            <a:r>
              <a:rPr lang="en-US" sz="11100" spc="1110">
                <a:solidFill>
                  <a:srgbClr val="FFF6E1"/>
                </a:solidFill>
                <a:latin typeface="Brightwall"/>
                <a:ea typeface="Brightwall"/>
                <a:cs typeface="Brightwall"/>
                <a:sym typeface="Brightwall"/>
              </a:rPr>
              <a:t>Thank</a:t>
            </a:r>
          </a:p>
          <a:p>
            <a:pPr algn="ctr">
              <a:lnSpc>
                <a:spcPts val="15539"/>
              </a:lnSpc>
              <a:spcBef>
                <a:spcPct val="0"/>
              </a:spcBef>
            </a:pPr>
            <a:r>
              <a:rPr lang="en-US" sz="11100" spc="1110">
                <a:solidFill>
                  <a:srgbClr val="FFF6E1"/>
                </a:solidFill>
                <a:latin typeface="Brightwall"/>
                <a:ea typeface="Brightwall"/>
                <a:cs typeface="Brightwall"/>
                <a:sym typeface="Brightwall"/>
              </a:rPr>
              <a:t>you!</a:t>
            </a:r>
          </a:p>
        </p:txBody>
      </p:sp>
      <p:grpSp>
        <p:nvGrpSpPr>
          <p:cNvPr name="Group 18" id="18"/>
          <p:cNvGrpSpPr/>
          <p:nvPr/>
        </p:nvGrpSpPr>
        <p:grpSpPr>
          <a:xfrm rot="-3686639">
            <a:off x="13041162" y="7763601"/>
            <a:ext cx="1673142" cy="1555757"/>
            <a:chOff x="0" y="0"/>
            <a:chExt cx="2230856" cy="2074343"/>
          </a:xfrm>
        </p:grpSpPr>
        <p:sp>
          <p:nvSpPr>
            <p:cNvPr name="Freeform 19" id="19"/>
            <p:cNvSpPr/>
            <p:nvPr/>
          </p:nvSpPr>
          <p:spPr>
            <a:xfrm flipH="false" flipV="false" rot="-9233359">
              <a:off x="118218" y="537320"/>
              <a:ext cx="1994420" cy="999703"/>
            </a:xfrm>
            <a:custGeom>
              <a:avLst/>
              <a:gdLst/>
              <a:ahLst/>
              <a:cxnLst/>
              <a:rect r="r" b="b" t="t" l="l"/>
              <a:pathLst>
                <a:path h="999703" w="1994420">
                  <a:moveTo>
                    <a:pt x="0" y="0"/>
                  </a:moveTo>
                  <a:lnTo>
                    <a:pt x="1994420" y="0"/>
                  </a:lnTo>
                  <a:lnTo>
                    <a:pt x="1994420" y="999703"/>
                  </a:lnTo>
                  <a:lnTo>
                    <a:pt x="0" y="99970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0" id="20"/>
            <p:cNvSpPr/>
            <p:nvPr/>
          </p:nvSpPr>
          <p:spPr>
            <a:xfrm flipH="false" flipV="false" rot="-8460974">
              <a:off x="458174" y="298480"/>
              <a:ext cx="1471843" cy="1477384"/>
            </a:xfrm>
            <a:custGeom>
              <a:avLst/>
              <a:gdLst/>
              <a:ahLst/>
              <a:cxnLst/>
              <a:rect r="r" b="b" t="t" l="l"/>
              <a:pathLst>
                <a:path h="1477384" w="1471843">
                  <a:moveTo>
                    <a:pt x="0" y="0"/>
                  </a:moveTo>
                  <a:lnTo>
                    <a:pt x="1471843" y="0"/>
                  </a:lnTo>
                  <a:lnTo>
                    <a:pt x="1471843" y="1477383"/>
                  </a:lnTo>
                  <a:lnTo>
                    <a:pt x="0" y="147738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grpSp>
        <p:nvGrpSpPr>
          <p:cNvPr name="Group 21" id="21"/>
          <p:cNvGrpSpPr/>
          <p:nvPr/>
        </p:nvGrpSpPr>
        <p:grpSpPr>
          <a:xfrm rot="-5091420">
            <a:off x="895338" y="1677150"/>
            <a:ext cx="1949174" cy="1812423"/>
            <a:chOff x="0" y="0"/>
            <a:chExt cx="2598899" cy="2416564"/>
          </a:xfrm>
        </p:grpSpPr>
        <p:sp>
          <p:nvSpPr>
            <p:cNvPr name="Freeform 22" id="22"/>
            <p:cNvSpPr/>
            <p:nvPr/>
          </p:nvSpPr>
          <p:spPr>
            <a:xfrm flipH="false" flipV="false" rot="-9233359">
              <a:off x="137722" y="625966"/>
              <a:ext cx="2323456" cy="1164632"/>
            </a:xfrm>
            <a:custGeom>
              <a:avLst/>
              <a:gdLst/>
              <a:ahLst/>
              <a:cxnLst/>
              <a:rect r="r" b="b" t="t" l="l"/>
              <a:pathLst>
                <a:path h="1164632" w="2323456">
                  <a:moveTo>
                    <a:pt x="0" y="0"/>
                  </a:moveTo>
                  <a:lnTo>
                    <a:pt x="2323455" y="0"/>
                  </a:lnTo>
                  <a:lnTo>
                    <a:pt x="2323455" y="1164632"/>
                  </a:lnTo>
                  <a:lnTo>
                    <a:pt x="0" y="116463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3" id="23"/>
            <p:cNvSpPr/>
            <p:nvPr/>
          </p:nvSpPr>
          <p:spPr>
            <a:xfrm flipH="false" flipV="false" rot="-8460974">
              <a:off x="533762" y="347722"/>
              <a:ext cx="1714665" cy="1721120"/>
            </a:xfrm>
            <a:custGeom>
              <a:avLst/>
              <a:gdLst/>
              <a:ahLst/>
              <a:cxnLst/>
              <a:rect r="r" b="b" t="t" l="l"/>
              <a:pathLst>
                <a:path h="1721120" w="1714665">
                  <a:moveTo>
                    <a:pt x="0" y="0"/>
                  </a:moveTo>
                  <a:lnTo>
                    <a:pt x="1714666" y="0"/>
                  </a:lnTo>
                  <a:lnTo>
                    <a:pt x="1714666" y="1721120"/>
                  </a:lnTo>
                  <a:lnTo>
                    <a:pt x="0" y="1721120"/>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45D55"/>
        </a:solidFill>
      </p:bgPr>
    </p:bg>
    <p:spTree>
      <p:nvGrpSpPr>
        <p:cNvPr id="1" name=""/>
        <p:cNvGrpSpPr/>
        <p:nvPr/>
      </p:nvGrpSpPr>
      <p:grpSpPr>
        <a:xfrm>
          <a:off x="0" y="0"/>
          <a:ext cx="0" cy="0"/>
          <a:chOff x="0" y="0"/>
          <a:chExt cx="0" cy="0"/>
        </a:xfrm>
      </p:grpSpPr>
      <p:grpSp>
        <p:nvGrpSpPr>
          <p:cNvPr name="Group 2" id="2"/>
          <p:cNvGrpSpPr/>
          <p:nvPr/>
        </p:nvGrpSpPr>
        <p:grpSpPr>
          <a:xfrm rot="0">
            <a:off x="-492122" y="-497514"/>
            <a:ext cx="19272243" cy="11282028"/>
            <a:chOff x="0" y="0"/>
            <a:chExt cx="25696325" cy="15042704"/>
          </a:xfrm>
        </p:grpSpPr>
        <p:sp>
          <p:nvSpPr>
            <p:cNvPr name="Freeform 3" id="3"/>
            <p:cNvSpPr/>
            <p:nvPr/>
          </p:nvSpPr>
          <p:spPr>
            <a:xfrm flipH="false" flipV="false" rot="5400000">
              <a:off x="7123934" y="-7123934"/>
              <a:ext cx="11448457" cy="25696325"/>
            </a:xfrm>
            <a:custGeom>
              <a:avLst/>
              <a:gdLst/>
              <a:ahLst/>
              <a:cxnLst/>
              <a:rect r="r" b="b" t="t" l="l"/>
              <a:pathLst>
                <a:path h="25696325" w="11448457">
                  <a:moveTo>
                    <a:pt x="0" y="0"/>
                  </a:moveTo>
                  <a:lnTo>
                    <a:pt x="11448457" y="0"/>
                  </a:lnTo>
                  <a:lnTo>
                    <a:pt x="11448457" y="25696325"/>
                  </a:lnTo>
                  <a:lnTo>
                    <a:pt x="0" y="25696325"/>
                  </a:lnTo>
                  <a:lnTo>
                    <a:pt x="0" y="0"/>
                  </a:lnTo>
                  <a:close/>
                </a:path>
              </a:pathLst>
            </a:custGeom>
            <a:blipFill>
              <a:blip r:embed="rId2">
                <a:extLst>
                  <a:ext uri="{96DAC541-7B7A-43D3-8B79-37D633B846F1}">
                    <asvg:svgBlip xmlns:asvg="http://schemas.microsoft.com/office/drawing/2016/SVG/main" r:embed="rId3"/>
                  </a:ext>
                </a:extLst>
              </a:blip>
              <a:stretch>
                <a:fillRect l="0" t="0" r="-15490" b="0"/>
              </a:stretch>
            </a:blipFill>
          </p:spPr>
        </p:sp>
        <p:sp>
          <p:nvSpPr>
            <p:cNvPr name="Freeform 4" id="4"/>
            <p:cNvSpPr/>
            <p:nvPr/>
          </p:nvSpPr>
          <p:spPr>
            <a:xfrm flipH="false" flipV="true" rot="5400000">
              <a:off x="9366235" y="-1287386"/>
              <a:ext cx="6963855" cy="25696325"/>
            </a:xfrm>
            <a:custGeom>
              <a:avLst/>
              <a:gdLst/>
              <a:ahLst/>
              <a:cxnLst/>
              <a:rect r="r" b="b" t="t" l="l"/>
              <a:pathLst>
                <a:path h="25696325" w="6963855">
                  <a:moveTo>
                    <a:pt x="0" y="25696325"/>
                  </a:moveTo>
                  <a:lnTo>
                    <a:pt x="6963855" y="25696325"/>
                  </a:lnTo>
                  <a:lnTo>
                    <a:pt x="6963855" y="0"/>
                  </a:lnTo>
                  <a:lnTo>
                    <a:pt x="0" y="0"/>
                  </a:lnTo>
                  <a:lnTo>
                    <a:pt x="0" y="25696325"/>
                  </a:lnTo>
                  <a:close/>
                </a:path>
              </a:pathLst>
            </a:custGeom>
            <a:blipFill>
              <a:blip r:embed="rId2">
                <a:extLst>
                  <a:ext uri="{96DAC541-7B7A-43D3-8B79-37D633B846F1}">
                    <asvg:svgBlip xmlns:asvg="http://schemas.microsoft.com/office/drawing/2016/SVG/main" r:embed="rId3"/>
                  </a:ext>
                </a:extLst>
              </a:blip>
              <a:stretch>
                <a:fillRect l="-89865" t="0" r="0" b="0"/>
              </a:stretch>
            </a:blipFill>
          </p:spPr>
        </p:sp>
      </p:grpSp>
      <p:sp>
        <p:nvSpPr>
          <p:cNvPr name="Freeform 5" id="5"/>
          <p:cNvSpPr/>
          <p:nvPr/>
        </p:nvSpPr>
        <p:spPr>
          <a:xfrm flipH="false" flipV="false" rot="0">
            <a:off x="6722994" y="2905312"/>
            <a:ext cx="7325429" cy="2011163"/>
          </a:xfrm>
          <a:custGeom>
            <a:avLst/>
            <a:gdLst/>
            <a:ahLst/>
            <a:cxnLst/>
            <a:rect r="r" b="b" t="t" l="l"/>
            <a:pathLst>
              <a:path h="2011163" w="7325429">
                <a:moveTo>
                  <a:pt x="0" y="0"/>
                </a:moveTo>
                <a:lnTo>
                  <a:pt x="7325429" y="0"/>
                </a:lnTo>
                <a:lnTo>
                  <a:pt x="7325429" y="2011163"/>
                </a:lnTo>
                <a:lnTo>
                  <a:pt x="0" y="20111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7205388" y="2868718"/>
            <a:ext cx="5979527" cy="1396388"/>
          </a:xfrm>
          <a:prstGeom prst="rect">
            <a:avLst/>
          </a:prstGeom>
        </p:spPr>
        <p:txBody>
          <a:bodyPr anchor="t" rtlCol="false" tIns="0" lIns="0" bIns="0" rIns="0">
            <a:spAutoFit/>
          </a:bodyPr>
          <a:lstStyle/>
          <a:p>
            <a:pPr algn="ctr">
              <a:lnSpc>
                <a:spcPts val="11489"/>
              </a:lnSpc>
              <a:spcBef>
                <a:spcPct val="0"/>
              </a:spcBef>
            </a:pPr>
            <a:r>
              <a:rPr lang="en-US" sz="8207" spc="820">
                <a:solidFill>
                  <a:srgbClr val="FFF6E1"/>
                </a:solidFill>
                <a:latin typeface="Brightwall"/>
                <a:ea typeface="Brightwall"/>
                <a:cs typeface="Brightwall"/>
                <a:sym typeface="Brightwall"/>
              </a:rPr>
              <a:t>Kelompok</a:t>
            </a:r>
          </a:p>
        </p:txBody>
      </p:sp>
      <p:sp>
        <p:nvSpPr>
          <p:cNvPr name="TextBox 7" id="7"/>
          <p:cNvSpPr txBox="true"/>
          <p:nvPr/>
        </p:nvSpPr>
        <p:spPr>
          <a:xfrm rot="0">
            <a:off x="7029852" y="1539599"/>
            <a:ext cx="6711714" cy="791855"/>
          </a:xfrm>
          <a:prstGeom prst="rect">
            <a:avLst/>
          </a:prstGeom>
        </p:spPr>
        <p:txBody>
          <a:bodyPr anchor="t" rtlCol="false" tIns="0" lIns="0" bIns="0" rIns="0">
            <a:spAutoFit/>
          </a:bodyPr>
          <a:lstStyle/>
          <a:p>
            <a:pPr algn="ctr">
              <a:lnSpc>
                <a:spcPts val="5914"/>
              </a:lnSpc>
            </a:pPr>
            <a:r>
              <a:rPr lang="en-US" sz="5914">
                <a:solidFill>
                  <a:srgbClr val="FFF6E1"/>
                </a:solidFill>
                <a:latin typeface="Barlow Condensed"/>
                <a:ea typeface="Barlow Condensed"/>
                <a:cs typeface="Barlow Condensed"/>
                <a:sym typeface="Barlow Condensed"/>
              </a:rPr>
              <a:t>ANGGOTA</a:t>
            </a:r>
          </a:p>
        </p:txBody>
      </p:sp>
      <p:sp>
        <p:nvSpPr>
          <p:cNvPr name="Freeform 8" id="8"/>
          <p:cNvSpPr/>
          <p:nvPr/>
        </p:nvSpPr>
        <p:spPr>
          <a:xfrm flipH="false" flipV="false" rot="-520509">
            <a:off x="-2831607" y="1264975"/>
            <a:ext cx="7720613" cy="8307690"/>
          </a:xfrm>
          <a:custGeom>
            <a:avLst/>
            <a:gdLst/>
            <a:ahLst/>
            <a:cxnLst/>
            <a:rect r="r" b="b" t="t" l="l"/>
            <a:pathLst>
              <a:path h="8307690" w="7720613">
                <a:moveTo>
                  <a:pt x="0" y="0"/>
                </a:moveTo>
                <a:lnTo>
                  <a:pt x="7720614" y="0"/>
                </a:lnTo>
                <a:lnTo>
                  <a:pt x="7720614" y="8307691"/>
                </a:lnTo>
                <a:lnTo>
                  <a:pt x="0" y="8307691"/>
                </a:lnTo>
                <a:lnTo>
                  <a:pt x="0" y="0"/>
                </a:lnTo>
                <a:close/>
              </a:path>
            </a:pathLst>
          </a:custGeom>
          <a:blipFill>
            <a:blip r:embed="rId6"/>
            <a:stretch>
              <a:fillRect l="0" t="0" r="0" b="0"/>
            </a:stretch>
          </a:blipFill>
        </p:spPr>
      </p:sp>
      <p:sp>
        <p:nvSpPr>
          <p:cNvPr name="TextBox 9" id="9"/>
          <p:cNvSpPr txBox="true"/>
          <p:nvPr/>
        </p:nvSpPr>
        <p:spPr>
          <a:xfrm rot="0">
            <a:off x="5190855" y="4895850"/>
            <a:ext cx="10828760" cy="3920573"/>
          </a:xfrm>
          <a:prstGeom prst="rect">
            <a:avLst/>
          </a:prstGeom>
        </p:spPr>
        <p:txBody>
          <a:bodyPr anchor="t" rtlCol="false" tIns="0" lIns="0" bIns="0" rIns="0">
            <a:spAutoFit/>
          </a:bodyPr>
          <a:lstStyle/>
          <a:p>
            <a:pPr algn="l">
              <a:lnSpc>
                <a:spcPts val="7884"/>
              </a:lnSpc>
            </a:pPr>
            <a:r>
              <a:rPr lang="en-US" sz="4454">
                <a:solidFill>
                  <a:srgbClr val="FFF6E1"/>
                </a:solidFill>
                <a:latin typeface="Barlow Condensed"/>
                <a:ea typeface="Barlow Condensed"/>
                <a:cs typeface="Barlow Condensed"/>
                <a:sym typeface="Barlow Condensed"/>
              </a:rPr>
              <a:t>01. Rayyana Aulia Putri - 2424090006</a:t>
            </a:r>
          </a:p>
          <a:p>
            <a:pPr algn="l">
              <a:lnSpc>
                <a:spcPts val="7884"/>
              </a:lnSpc>
            </a:pPr>
            <a:r>
              <a:rPr lang="en-US" sz="4454">
                <a:solidFill>
                  <a:srgbClr val="FFF6E1"/>
                </a:solidFill>
                <a:latin typeface="Barlow Condensed"/>
                <a:ea typeface="Barlow Condensed"/>
                <a:cs typeface="Barlow Condensed"/>
                <a:sym typeface="Barlow Condensed"/>
              </a:rPr>
              <a:t>02. Lufthania Auliya Putri P - 2424090060</a:t>
            </a:r>
          </a:p>
          <a:p>
            <a:pPr algn="l">
              <a:lnSpc>
                <a:spcPts val="7884"/>
              </a:lnSpc>
            </a:pPr>
            <a:r>
              <a:rPr lang="en-US" sz="4454">
                <a:solidFill>
                  <a:srgbClr val="FFF6E1"/>
                </a:solidFill>
                <a:latin typeface="Barlow Condensed"/>
                <a:ea typeface="Barlow Condensed"/>
                <a:cs typeface="Barlow Condensed"/>
                <a:sym typeface="Barlow Condensed"/>
              </a:rPr>
              <a:t>03. Agatha Joshelyn P - 2424090063</a:t>
            </a:r>
          </a:p>
          <a:p>
            <a:pPr algn="l">
              <a:lnSpc>
                <a:spcPts val="7884"/>
              </a:lnSpc>
            </a:pPr>
            <a:r>
              <a:rPr lang="en-US" sz="4454">
                <a:solidFill>
                  <a:srgbClr val="FFF6E1"/>
                </a:solidFill>
                <a:latin typeface="Barlow Condensed"/>
                <a:ea typeface="Barlow Condensed"/>
                <a:cs typeface="Barlow Condensed"/>
                <a:sym typeface="Barlow Condensed"/>
              </a:rPr>
              <a:t>04. Rezyta Jessica Ludong - 2424090065</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E8CF"/>
        </a:solidFill>
      </p:bgPr>
    </p:bg>
    <p:spTree>
      <p:nvGrpSpPr>
        <p:cNvPr id="1" name=""/>
        <p:cNvGrpSpPr/>
        <p:nvPr/>
      </p:nvGrpSpPr>
      <p:grpSpPr>
        <a:xfrm>
          <a:off x="0" y="0"/>
          <a:ext cx="0" cy="0"/>
          <a:chOff x="0" y="0"/>
          <a:chExt cx="0" cy="0"/>
        </a:xfrm>
      </p:grpSpPr>
      <p:grpSp>
        <p:nvGrpSpPr>
          <p:cNvPr name="Group 2" id="2"/>
          <p:cNvGrpSpPr/>
          <p:nvPr/>
        </p:nvGrpSpPr>
        <p:grpSpPr>
          <a:xfrm rot="0">
            <a:off x="-492122" y="-497514"/>
            <a:ext cx="19272243" cy="11282028"/>
            <a:chOff x="0" y="0"/>
            <a:chExt cx="25696325" cy="15042704"/>
          </a:xfrm>
        </p:grpSpPr>
        <p:sp>
          <p:nvSpPr>
            <p:cNvPr name="Freeform 3" id="3"/>
            <p:cNvSpPr/>
            <p:nvPr/>
          </p:nvSpPr>
          <p:spPr>
            <a:xfrm flipH="false" flipV="false" rot="5400000">
              <a:off x="6237199" y="-6237199"/>
              <a:ext cx="13221927" cy="25696325"/>
            </a:xfrm>
            <a:custGeom>
              <a:avLst/>
              <a:gdLst/>
              <a:ahLst/>
              <a:cxnLst/>
              <a:rect r="r" b="b" t="t" l="l"/>
              <a:pathLst>
                <a:path h="25696325" w="13221927">
                  <a:moveTo>
                    <a:pt x="0" y="0"/>
                  </a:moveTo>
                  <a:lnTo>
                    <a:pt x="13221927" y="0"/>
                  </a:lnTo>
                  <a:lnTo>
                    <a:pt x="13221927" y="25696325"/>
                  </a:lnTo>
                  <a:lnTo>
                    <a:pt x="0" y="256963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5400000">
              <a:off x="9366235" y="-1287386"/>
              <a:ext cx="6963855" cy="25696325"/>
            </a:xfrm>
            <a:custGeom>
              <a:avLst/>
              <a:gdLst/>
              <a:ahLst/>
              <a:cxnLst/>
              <a:rect r="r" b="b" t="t" l="l"/>
              <a:pathLst>
                <a:path h="25696325" w="6963855">
                  <a:moveTo>
                    <a:pt x="0" y="25696325"/>
                  </a:moveTo>
                  <a:lnTo>
                    <a:pt x="6963855" y="25696325"/>
                  </a:lnTo>
                  <a:lnTo>
                    <a:pt x="6963855" y="0"/>
                  </a:lnTo>
                  <a:lnTo>
                    <a:pt x="0" y="0"/>
                  </a:lnTo>
                  <a:lnTo>
                    <a:pt x="0" y="25696325"/>
                  </a:lnTo>
                  <a:close/>
                </a:path>
              </a:pathLst>
            </a:custGeom>
            <a:blipFill>
              <a:blip r:embed="rId2">
                <a:extLst>
                  <a:ext uri="{96DAC541-7B7A-43D3-8B79-37D633B846F1}">
                    <asvg:svgBlip xmlns:asvg="http://schemas.microsoft.com/office/drawing/2016/SVG/main" r:embed="rId3"/>
                  </a:ext>
                </a:extLst>
              </a:blip>
              <a:stretch>
                <a:fillRect l="-89865" t="0" r="0" b="0"/>
              </a:stretch>
            </a:blipFill>
          </p:spPr>
        </p:sp>
      </p:grpSp>
      <p:sp>
        <p:nvSpPr>
          <p:cNvPr name="Freeform 5" id="5"/>
          <p:cNvSpPr/>
          <p:nvPr/>
        </p:nvSpPr>
        <p:spPr>
          <a:xfrm flipH="false" flipV="false" rot="204257">
            <a:off x="2346096" y="1441959"/>
            <a:ext cx="7140354" cy="1960352"/>
          </a:xfrm>
          <a:custGeom>
            <a:avLst/>
            <a:gdLst/>
            <a:ahLst/>
            <a:cxnLst/>
            <a:rect r="r" b="b" t="t" l="l"/>
            <a:pathLst>
              <a:path h="1960352" w="7140354">
                <a:moveTo>
                  <a:pt x="0" y="0"/>
                </a:moveTo>
                <a:lnTo>
                  <a:pt x="7140354" y="0"/>
                </a:lnTo>
                <a:lnTo>
                  <a:pt x="7140354" y="1960352"/>
                </a:lnTo>
                <a:lnTo>
                  <a:pt x="0" y="19603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366633" y="1398112"/>
            <a:ext cx="9099280" cy="1591521"/>
          </a:xfrm>
          <a:prstGeom prst="rect">
            <a:avLst/>
          </a:prstGeom>
        </p:spPr>
        <p:txBody>
          <a:bodyPr anchor="t" rtlCol="false" tIns="0" lIns="0" bIns="0" rIns="0">
            <a:spAutoFit/>
          </a:bodyPr>
          <a:lstStyle/>
          <a:p>
            <a:pPr algn="ctr">
              <a:lnSpc>
                <a:spcPts val="13078"/>
              </a:lnSpc>
              <a:spcBef>
                <a:spcPct val="0"/>
              </a:spcBef>
            </a:pPr>
            <a:r>
              <a:rPr lang="en-US" sz="9341">
                <a:solidFill>
                  <a:srgbClr val="22665C"/>
                </a:solidFill>
                <a:latin typeface="Brightwall"/>
                <a:ea typeface="Brightwall"/>
                <a:cs typeface="Brightwall"/>
                <a:sym typeface="Brightwall"/>
              </a:rPr>
              <a:t>Introduction</a:t>
            </a:r>
          </a:p>
        </p:txBody>
      </p:sp>
      <p:sp>
        <p:nvSpPr>
          <p:cNvPr name="TextBox 7" id="7"/>
          <p:cNvSpPr txBox="true"/>
          <p:nvPr/>
        </p:nvSpPr>
        <p:spPr>
          <a:xfrm rot="0">
            <a:off x="1591026" y="3505822"/>
            <a:ext cx="8191689" cy="2124549"/>
          </a:xfrm>
          <a:prstGeom prst="rect">
            <a:avLst/>
          </a:prstGeom>
        </p:spPr>
        <p:txBody>
          <a:bodyPr anchor="t" rtlCol="false" tIns="0" lIns="0" bIns="0" rIns="0">
            <a:spAutoFit/>
          </a:bodyPr>
          <a:lstStyle/>
          <a:p>
            <a:pPr algn="ctr">
              <a:lnSpc>
                <a:spcPts val="5078"/>
              </a:lnSpc>
            </a:pPr>
            <a:r>
              <a:rPr lang="en-US" sz="3297">
                <a:solidFill>
                  <a:srgbClr val="000000"/>
                </a:solidFill>
                <a:latin typeface="Cakerolli"/>
                <a:ea typeface="Cakerolli"/>
                <a:cs typeface="Cakerolli"/>
                <a:sym typeface="Cakerolli"/>
              </a:rPr>
              <a:t>Penelitian lintas budaya merupakan penelitian yang berupaya untuk memahami hubungan budaya dan psikologi.</a:t>
            </a:r>
          </a:p>
        </p:txBody>
      </p:sp>
      <p:sp>
        <p:nvSpPr>
          <p:cNvPr name="Freeform 8" id="8"/>
          <p:cNvSpPr/>
          <p:nvPr/>
        </p:nvSpPr>
        <p:spPr>
          <a:xfrm flipH="false" flipV="false" rot="490781">
            <a:off x="11930448" y="1427036"/>
            <a:ext cx="3044761" cy="4178060"/>
          </a:xfrm>
          <a:custGeom>
            <a:avLst/>
            <a:gdLst/>
            <a:ahLst/>
            <a:cxnLst/>
            <a:rect r="r" b="b" t="t" l="l"/>
            <a:pathLst>
              <a:path h="4178060" w="3044761">
                <a:moveTo>
                  <a:pt x="0" y="0"/>
                </a:moveTo>
                <a:lnTo>
                  <a:pt x="3044761" y="0"/>
                </a:lnTo>
                <a:lnTo>
                  <a:pt x="3044761" y="4178060"/>
                </a:lnTo>
                <a:lnTo>
                  <a:pt x="0" y="41780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1111422">
            <a:off x="14941341" y="5157818"/>
            <a:ext cx="1176325" cy="589633"/>
          </a:xfrm>
          <a:custGeom>
            <a:avLst/>
            <a:gdLst/>
            <a:ahLst/>
            <a:cxnLst/>
            <a:rect r="r" b="b" t="t" l="l"/>
            <a:pathLst>
              <a:path h="589633" w="1176325">
                <a:moveTo>
                  <a:pt x="0" y="0"/>
                </a:moveTo>
                <a:lnTo>
                  <a:pt x="1176325" y="0"/>
                </a:lnTo>
                <a:lnTo>
                  <a:pt x="1176325" y="589632"/>
                </a:lnTo>
                <a:lnTo>
                  <a:pt x="0" y="5896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1104735">
            <a:off x="14416772" y="7262294"/>
            <a:ext cx="1341141" cy="672247"/>
          </a:xfrm>
          <a:custGeom>
            <a:avLst/>
            <a:gdLst/>
            <a:ahLst/>
            <a:cxnLst/>
            <a:rect r="r" b="b" t="t" l="l"/>
            <a:pathLst>
              <a:path h="672247" w="1341141">
                <a:moveTo>
                  <a:pt x="0" y="0"/>
                </a:moveTo>
                <a:lnTo>
                  <a:pt x="1341141" y="0"/>
                </a:lnTo>
                <a:lnTo>
                  <a:pt x="1341141" y="672247"/>
                </a:lnTo>
                <a:lnTo>
                  <a:pt x="0" y="6722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1" id="11"/>
          <p:cNvGrpSpPr/>
          <p:nvPr/>
        </p:nvGrpSpPr>
        <p:grpSpPr>
          <a:xfrm rot="141640">
            <a:off x="14695396" y="1267175"/>
            <a:ext cx="1756791" cy="1633538"/>
            <a:chOff x="0" y="0"/>
            <a:chExt cx="2342389" cy="2178050"/>
          </a:xfrm>
        </p:grpSpPr>
        <p:sp>
          <p:nvSpPr>
            <p:cNvPr name="Freeform 12" id="12"/>
            <p:cNvSpPr/>
            <p:nvPr/>
          </p:nvSpPr>
          <p:spPr>
            <a:xfrm flipH="false" flipV="false" rot="-9233359">
              <a:off x="124129" y="564184"/>
              <a:ext cx="2094131" cy="1049683"/>
            </a:xfrm>
            <a:custGeom>
              <a:avLst/>
              <a:gdLst/>
              <a:ahLst/>
              <a:cxnLst/>
              <a:rect r="r" b="b" t="t" l="l"/>
              <a:pathLst>
                <a:path h="1049683" w="2094131">
                  <a:moveTo>
                    <a:pt x="0" y="0"/>
                  </a:moveTo>
                  <a:lnTo>
                    <a:pt x="2094131" y="0"/>
                  </a:lnTo>
                  <a:lnTo>
                    <a:pt x="2094131" y="1049683"/>
                  </a:lnTo>
                  <a:lnTo>
                    <a:pt x="0" y="104968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8460974">
              <a:off x="481080" y="313402"/>
              <a:ext cx="1545429" cy="1551246"/>
            </a:xfrm>
            <a:custGeom>
              <a:avLst/>
              <a:gdLst/>
              <a:ahLst/>
              <a:cxnLst/>
              <a:rect r="r" b="b" t="t" l="l"/>
              <a:pathLst>
                <a:path h="1551246" w="1545429">
                  <a:moveTo>
                    <a:pt x="0" y="0"/>
                  </a:moveTo>
                  <a:lnTo>
                    <a:pt x="1545429" y="0"/>
                  </a:lnTo>
                  <a:lnTo>
                    <a:pt x="1545429" y="1551246"/>
                  </a:lnTo>
                  <a:lnTo>
                    <a:pt x="0" y="155124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sp>
        <p:nvSpPr>
          <p:cNvPr name="TextBox 14" id="14"/>
          <p:cNvSpPr txBox="true"/>
          <p:nvPr/>
        </p:nvSpPr>
        <p:spPr>
          <a:xfrm rot="0">
            <a:off x="1591026" y="5938139"/>
            <a:ext cx="12227654" cy="3250044"/>
          </a:xfrm>
          <a:prstGeom prst="rect">
            <a:avLst/>
          </a:prstGeom>
        </p:spPr>
        <p:txBody>
          <a:bodyPr anchor="t" rtlCol="false" tIns="0" lIns="0" bIns="0" rIns="0">
            <a:spAutoFit/>
          </a:bodyPr>
          <a:lstStyle/>
          <a:p>
            <a:pPr algn="l">
              <a:lnSpc>
                <a:spcPts val="4058"/>
              </a:lnSpc>
            </a:pPr>
            <a:r>
              <a:rPr lang="en-US" sz="2635">
                <a:solidFill>
                  <a:srgbClr val="000000"/>
                </a:solidFill>
                <a:latin typeface="Cakerolli"/>
                <a:ea typeface="Cakerolli"/>
                <a:cs typeface="Cakerolli"/>
                <a:sym typeface="Cakerolli"/>
              </a:rPr>
              <a:t>M</a:t>
            </a:r>
            <a:r>
              <a:rPr lang="en-US" sz="2635">
                <a:solidFill>
                  <a:srgbClr val="000000"/>
                </a:solidFill>
                <a:latin typeface="Cakerolli"/>
                <a:ea typeface="Cakerolli"/>
                <a:cs typeface="Cakerolli"/>
                <a:sym typeface="Cakerolli"/>
              </a:rPr>
              <a:t>enurut Shiraev dan Levy (2010), ada tiga tujuan dari penelitian lintas budaya :</a:t>
            </a:r>
          </a:p>
          <a:p>
            <a:pPr algn="l">
              <a:lnSpc>
                <a:spcPts val="4058"/>
              </a:lnSpc>
            </a:pPr>
            <a:r>
              <a:rPr lang="en-US" sz="2635">
                <a:solidFill>
                  <a:srgbClr val="000000"/>
                </a:solidFill>
                <a:latin typeface="Cakerolli"/>
                <a:ea typeface="Cakerolli"/>
                <a:cs typeface="Cakerolli"/>
                <a:sym typeface="Cakerolli"/>
              </a:rPr>
              <a:t>1. Menggambarkan variabel yang diteliti </a:t>
            </a:r>
          </a:p>
          <a:p>
            <a:pPr algn="l">
              <a:lnSpc>
                <a:spcPts val="4058"/>
              </a:lnSpc>
            </a:pPr>
            <a:r>
              <a:rPr lang="en-US" sz="2635">
                <a:solidFill>
                  <a:srgbClr val="000000"/>
                </a:solidFill>
                <a:latin typeface="Cakerolli"/>
                <a:ea typeface="Cakerolli"/>
                <a:cs typeface="Cakerolli"/>
                <a:sym typeface="Cakerolli"/>
              </a:rPr>
              <a:t>2. Menjelaskan variabel tersebut dengan menyebarluaskan data penelitian yang diperoleh dan mengungkapkan interpretasinya</a:t>
            </a:r>
          </a:p>
          <a:p>
            <a:pPr algn="l">
              <a:lnSpc>
                <a:spcPts val="4058"/>
              </a:lnSpc>
            </a:pPr>
            <a:r>
              <a:rPr lang="en-US" sz="2635">
                <a:solidFill>
                  <a:srgbClr val="000000"/>
                </a:solidFill>
                <a:latin typeface="Cakerolli"/>
                <a:ea typeface="Cakerolli"/>
                <a:cs typeface="Cakerolli"/>
                <a:sym typeface="Cakerolli"/>
              </a:rPr>
              <a:t>3. Memprediksi variabel yang diteliti (faktor-faktor apa saja yang dapat mempengaruhiperubahan pada variabel)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1E8CF"/>
        </a:solidFill>
      </p:bgPr>
    </p:bg>
    <p:spTree>
      <p:nvGrpSpPr>
        <p:cNvPr id="1" name=""/>
        <p:cNvGrpSpPr/>
        <p:nvPr/>
      </p:nvGrpSpPr>
      <p:grpSpPr>
        <a:xfrm>
          <a:off x="0" y="0"/>
          <a:ext cx="0" cy="0"/>
          <a:chOff x="0" y="0"/>
          <a:chExt cx="0" cy="0"/>
        </a:xfrm>
      </p:grpSpPr>
      <p:grpSp>
        <p:nvGrpSpPr>
          <p:cNvPr name="Group 2" id="2"/>
          <p:cNvGrpSpPr/>
          <p:nvPr/>
        </p:nvGrpSpPr>
        <p:grpSpPr>
          <a:xfrm rot="0">
            <a:off x="-492122" y="-497514"/>
            <a:ext cx="19272243" cy="11282028"/>
            <a:chOff x="0" y="0"/>
            <a:chExt cx="25696325" cy="15042704"/>
          </a:xfrm>
        </p:grpSpPr>
        <p:sp>
          <p:nvSpPr>
            <p:cNvPr name="Freeform 3" id="3"/>
            <p:cNvSpPr/>
            <p:nvPr/>
          </p:nvSpPr>
          <p:spPr>
            <a:xfrm flipH="false" flipV="false" rot="5400000">
              <a:off x="6237199" y="-6237199"/>
              <a:ext cx="13221927" cy="25696325"/>
            </a:xfrm>
            <a:custGeom>
              <a:avLst/>
              <a:gdLst/>
              <a:ahLst/>
              <a:cxnLst/>
              <a:rect r="r" b="b" t="t" l="l"/>
              <a:pathLst>
                <a:path h="25696325" w="13221927">
                  <a:moveTo>
                    <a:pt x="0" y="0"/>
                  </a:moveTo>
                  <a:lnTo>
                    <a:pt x="13221927" y="0"/>
                  </a:lnTo>
                  <a:lnTo>
                    <a:pt x="13221927" y="25696325"/>
                  </a:lnTo>
                  <a:lnTo>
                    <a:pt x="0" y="256963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5400000">
              <a:off x="9366235" y="-1287386"/>
              <a:ext cx="6963855" cy="25696325"/>
            </a:xfrm>
            <a:custGeom>
              <a:avLst/>
              <a:gdLst/>
              <a:ahLst/>
              <a:cxnLst/>
              <a:rect r="r" b="b" t="t" l="l"/>
              <a:pathLst>
                <a:path h="25696325" w="6963855">
                  <a:moveTo>
                    <a:pt x="0" y="25696325"/>
                  </a:moveTo>
                  <a:lnTo>
                    <a:pt x="6963855" y="25696325"/>
                  </a:lnTo>
                  <a:lnTo>
                    <a:pt x="6963855" y="0"/>
                  </a:lnTo>
                  <a:lnTo>
                    <a:pt x="0" y="0"/>
                  </a:lnTo>
                  <a:lnTo>
                    <a:pt x="0" y="25696325"/>
                  </a:lnTo>
                  <a:close/>
                </a:path>
              </a:pathLst>
            </a:custGeom>
            <a:blipFill>
              <a:blip r:embed="rId2">
                <a:extLst>
                  <a:ext uri="{96DAC541-7B7A-43D3-8B79-37D633B846F1}">
                    <asvg:svgBlip xmlns:asvg="http://schemas.microsoft.com/office/drawing/2016/SVG/main" r:embed="rId3"/>
                  </a:ext>
                </a:extLst>
              </a:blip>
              <a:stretch>
                <a:fillRect l="-89865" t="0" r="0" b="0"/>
              </a:stretch>
            </a:blipFill>
          </p:spPr>
        </p:sp>
      </p:grpSp>
      <p:sp>
        <p:nvSpPr>
          <p:cNvPr name="Freeform 5" id="5"/>
          <p:cNvSpPr/>
          <p:nvPr/>
        </p:nvSpPr>
        <p:spPr>
          <a:xfrm flipH="false" flipV="false" rot="0">
            <a:off x="1028700" y="1535013"/>
            <a:ext cx="7335118" cy="2013823"/>
          </a:xfrm>
          <a:custGeom>
            <a:avLst/>
            <a:gdLst/>
            <a:ahLst/>
            <a:cxnLst/>
            <a:rect r="r" b="b" t="t" l="l"/>
            <a:pathLst>
              <a:path h="2013823" w="7335118">
                <a:moveTo>
                  <a:pt x="0" y="0"/>
                </a:moveTo>
                <a:lnTo>
                  <a:pt x="7335118" y="0"/>
                </a:lnTo>
                <a:lnTo>
                  <a:pt x="7335118" y="2013824"/>
                </a:lnTo>
                <a:lnTo>
                  <a:pt x="0" y="20138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625072" y="1704983"/>
            <a:ext cx="8142374" cy="8137425"/>
          </a:xfrm>
          <a:prstGeom prst="rect">
            <a:avLst/>
          </a:prstGeom>
        </p:spPr>
        <p:txBody>
          <a:bodyPr anchor="t" rtlCol="false" tIns="0" lIns="0" bIns="0" rIns="0">
            <a:spAutoFit/>
          </a:bodyPr>
          <a:lstStyle/>
          <a:p>
            <a:pPr algn="ctr">
              <a:lnSpc>
                <a:spcPts val="12955"/>
              </a:lnSpc>
            </a:pPr>
            <a:r>
              <a:rPr lang="en-US" sz="9253">
                <a:solidFill>
                  <a:srgbClr val="981D1F"/>
                </a:solidFill>
                <a:latin typeface="Brightwall"/>
                <a:ea typeface="Brightwall"/>
                <a:cs typeface="Brightwall"/>
                <a:sym typeface="Brightwall"/>
              </a:rPr>
              <a:t>Fase 1 :</a:t>
            </a:r>
            <a:r>
              <a:rPr lang="en-US" sz="9253">
                <a:solidFill>
                  <a:srgbClr val="792E19"/>
                </a:solidFill>
                <a:latin typeface="Brightwall"/>
                <a:ea typeface="Brightwall"/>
                <a:cs typeface="Brightwall"/>
                <a:sym typeface="Brightwall"/>
              </a:rPr>
              <a:t> </a:t>
            </a:r>
            <a:r>
              <a:rPr lang="en-US" sz="9253">
                <a:solidFill>
                  <a:srgbClr val="741A1F"/>
                </a:solidFill>
                <a:latin typeface="Brightwall"/>
                <a:ea typeface="Brightwall"/>
                <a:cs typeface="Brightwall"/>
                <a:sym typeface="Brightwall"/>
              </a:rPr>
              <a:t>Perbandingan Lintas Budaya</a:t>
            </a:r>
          </a:p>
          <a:p>
            <a:pPr algn="ctr">
              <a:lnSpc>
                <a:spcPts val="12955"/>
              </a:lnSpc>
              <a:spcBef>
                <a:spcPct val="0"/>
              </a:spcBef>
            </a:pPr>
          </a:p>
        </p:txBody>
      </p:sp>
      <p:sp>
        <p:nvSpPr>
          <p:cNvPr name="TextBox 7" id="7"/>
          <p:cNvSpPr txBox="true"/>
          <p:nvPr/>
        </p:nvSpPr>
        <p:spPr>
          <a:xfrm rot="0">
            <a:off x="9308259" y="1794390"/>
            <a:ext cx="1490315" cy="747535"/>
          </a:xfrm>
          <a:prstGeom prst="rect">
            <a:avLst/>
          </a:prstGeom>
        </p:spPr>
        <p:txBody>
          <a:bodyPr anchor="t" rtlCol="false" tIns="0" lIns="0" bIns="0" rIns="0">
            <a:spAutoFit/>
          </a:bodyPr>
          <a:lstStyle/>
          <a:p>
            <a:pPr algn="ctr">
              <a:lnSpc>
                <a:spcPts val="5621"/>
              </a:lnSpc>
            </a:pPr>
            <a:r>
              <a:rPr lang="en-US" sz="5621">
                <a:solidFill>
                  <a:srgbClr val="FFF3D9"/>
                </a:solidFill>
                <a:latin typeface="Barlow Condensed"/>
                <a:ea typeface="Barlow Condensed"/>
                <a:cs typeface="Barlow Condensed"/>
                <a:sym typeface="Barlow Condensed"/>
              </a:rPr>
              <a:t>01</a:t>
            </a:r>
          </a:p>
        </p:txBody>
      </p:sp>
      <p:sp>
        <p:nvSpPr>
          <p:cNvPr name="TextBox 8" id="8"/>
          <p:cNvSpPr txBox="true"/>
          <p:nvPr/>
        </p:nvSpPr>
        <p:spPr>
          <a:xfrm rot="0">
            <a:off x="8715759" y="657225"/>
            <a:ext cx="8543541" cy="7558060"/>
          </a:xfrm>
          <a:prstGeom prst="rect">
            <a:avLst/>
          </a:prstGeom>
        </p:spPr>
        <p:txBody>
          <a:bodyPr anchor="t" rtlCol="false" tIns="0" lIns="0" bIns="0" rIns="0">
            <a:spAutoFit/>
          </a:bodyPr>
          <a:lstStyle/>
          <a:p>
            <a:pPr algn="l">
              <a:lnSpc>
                <a:spcPts val="5266"/>
              </a:lnSpc>
            </a:pPr>
          </a:p>
          <a:p>
            <a:pPr algn="l">
              <a:lnSpc>
                <a:spcPts val="5266"/>
              </a:lnSpc>
            </a:pPr>
          </a:p>
          <a:p>
            <a:pPr algn="l">
              <a:lnSpc>
                <a:spcPts val="5266"/>
              </a:lnSpc>
            </a:pPr>
          </a:p>
          <a:p>
            <a:pPr algn="l">
              <a:lnSpc>
                <a:spcPts val="5266"/>
              </a:lnSpc>
            </a:pPr>
            <a:r>
              <a:rPr lang="en-US" sz="3419">
                <a:solidFill>
                  <a:srgbClr val="000000"/>
                </a:solidFill>
                <a:latin typeface="Cakerolli"/>
                <a:ea typeface="Cakerolli"/>
                <a:cs typeface="Cakerolli"/>
                <a:sym typeface="Cakerolli"/>
              </a:rPr>
              <a:t>1. Melakukan perbandingan lintas budaya</a:t>
            </a:r>
          </a:p>
          <a:p>
            <a:pPr algn="l">
              <a:lnSpc>
                <a:spcPts val="5266"/>
              </a:lnSpc>
            </a:pPr>
            <a:r>
              <a:rPr lang="en-US" sz="3419">
                <a:solidFill>
                  <a:srgbClr val="000000"/>
                </a:solidFill>
                <a:latin typeface="Cakerolli"/>
                <a:ea typeface="Cakerolli"/>
                <a:cs typeface="Cakerolli"/>
                <a:sym typeface="Cakerolli"/>
              </a:rPr>
              <a:t>2. Membandingkan dua atau lebih budaya dalam beberapa variabel psikologis yang diteliti</a:t>
            </a:r>
          </a:p>
          <a:p>
            <a:pPr algn="l">
              <a:lnSpc>
                <a:spcPts val="5266"/>
              </a:lnSpc>
            </a:pPr>
            <a:r>
              <a:rPr lang="en-US" sz="3419">
                <a:solidFill>
                  <a:srgbClr val="000000"/>
                </a:solidFill>
                <a:latin typeface="Cakerolli"/>
                <a:ea typeface="Cakerolli"/>
                <a:cs typeface="Cakerolli"/>
                <a:sym typeface="Cakerolli"/>
              </a:rPr>
              <a:t>3. Melihat secara lebih jelas mengenai budaya yang memiliki nilai signifikan pada variabel yang sedang diteliti. </a:t>
            </a:r>
          </a:p>
          <a:p>
            <a:pPr algn="l">
              <a:lnSpc>
                <a:spcPts val="5266"/>
              </a:lnSpc>
            </a:pPr>
          </a:p>
        </p:txBody>
      </p:sp>
      <p:sp>
        <p:nvSpPr>
          <p:cNvPr name="Freeform 9" id="9"/>
          <p:cNvSpPr/>
          <p:nvPr/>
        </p:nvSpPr>
        <p:spPr>
          <a:xfrm flipH="false" flipV="false" rot="8680000">
            <a:off x="14875300" y="7474443"/>
            <a:ext cx="2652344" cy="1329487"/>
          </a:xfrm>
          <a:custGeom>
            <a:avLst/>
            <a:gdLst/>
            <a:ahLst/>
            <a:cxnLst/>
            <a:rect r="r" b="b" t="t" l="l"/>
            <a:pathLst>
              <a:path h="1329487" w="2652344">
                <a:moveTo>
                  <a:pt x="0" y="0"/>
                </a:moveTo>
                <a:lnTo>
                  <a:pt x="2652344" y="0"/>
                </a:lnTo>
                <a:lnTo>
                  <a:pt x="2652344" y="1329487"/>
                </a:lnTo>
                <a:lnTo>
                  <a:pt x="0" y="13294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502739"/>
        </a:solidFill>
      </p:bgPr>
    </p:bg>
    <p:spTree>
      <p:nvGrpSpPr>
        <p:cNvPr id="1" name=""/>
        <p:cNvGrpSpPr/>
        <p:nvPr/>
      </p:nvGrpSpPr>
      <p:grpSpPr>
        <a:xfrm>
          <a:off x="0" y="0"/>
          <a:ext cx="0" cy="0"/>
          <a:chOff x="0" y="0"/>
          <a:chExt cx="0" cy="0"/>
        </a:xfrm>
      </p:grpSpPr>
      <p:grpSp>
        <p:nvGrpSpPr>
          <p:cNvPr name="Group 2" id="2"/>
          <p:cNvGrpSpPr/>
          <p:nvPr/>
        </p:nvGrpSpPr>
        <p:grpSpPr>
          <a:xfrm rot="0">
            <a:off x="-492122" y="-497514"/>
            <a:ext cx="19272243" cy="11282028"/>
            <a:chOff x="0" y="0"/>
            <a:chExt cx="25696325" cy="15042704"/>
          </a:xfrm>
        </p:grpSpPr>
        <p:sp>
          <p:nvSpPr>
            <p:cNvPr name="Freeform 3" id="3"/>
            <p:cNvSpPr/>
            <p:nvPr/>
          </p:nvSpPr>
          <p:spPr>
            <a:xfrm flipH="false" flipV="false" rot="5400000">
              <a:off x="7079491" y="-7079491"/>
              <a:ext cx="11476402" cy="25635384"/>
            </a:xfrm>
            <a:custGeom>
              <a:avLst/>
              <a:gdLst/>
              <a:ahLst/>
              <a:cxnLst/>
              <a:rect r="r" b="b" t="t" l="l"/>
              <a:pathLst>
                <a:path h="25635384" w="11476402">
                  <a:moveTo>
                    <a:pt x="0" y="0"/>
                  </a:moveTo>
                  <a:lnTo>
                    <a:pt x="11476402" y="0"/>
                  </a:lnTo>
                  <a:lnTo>
                    <a:pt x="11476402" y="25635384"/>
                  </a:lnTo>
                  <a:lnTo>
                    <a:pt x="0" y="25635384"/>
                  </a:lnTo>
                  <a:lnTo>
                    <a:pt x="0" y="0"/>
                  </a:lnTo>
                  <a:close/>
                </a:path>
              </a:pathLst>
            </a:custGeom>
            <a:blipFill>
              <a:blip r:embed="rId2">
                <a:extLst>
                  <a:ext uri="{96DAC541-7B7A-43D3-8B79-37D633B846F1}">
                    <asvg:svgBlip xmlns:asvg="http://schemas.microsoft.com/office/drawing/2016/SVG/main" r:embed="rId3"/>
                  </a:ext>
                </a:extLst>
              </a:blip>
              <a:stretch>
                <a:fillRect l="0" t="-237" r="-15209" b="0"/>
              </a:stretch>
            </a:blipFill>
          </p:spPr>
        </p:sp>
        <p:sp>
          <p:nvSpPr>
            <p:cNvPr name="Freeform 4" id="4"/>
            <p:cNvSpPr/>
            <p:nvPr/>
          </p:nvSpPr>
          <p:spPr>
            <a:xfrm flipH="false" flipV="true" rot="5400000">
              <a:off x="9366235" y="-1287386"/>
              <a:ext cx="6963855" cy="25696325"/>
            </a:xfrm>
            <a:custGeom>
              <a:avLst/>
              <a:gdLst/>
              <a:ahLst/>
              <a:cxnLst/>
              <a:rect r="r" b="b" t="t" l="l"/>
              <a:pathLst>
                <a:path h="25696325" w="6963855">
                  <a:moveTo>
                    <a:pt x="0" y="25696325"/>
                  </a:moveTo>
                  <a:lnTo>
                    <a:pt x="6963855" y="25696325"/>
                  </a:lnTo>
                  <a:lnTo>
                    <a:pt x="6963855" y="0"/>
                  </a:lnTo>
                  <a:lnTo>
                    <a:pt x="0" y="0"/>
                  </a:lnTo>
                  <a:lnTo>
                    <a:pt x="0" y="25696325"/>
                  </a:lnTo>
                  <a:close/>
                </a:path>
              </a:pathLst>
            </a:custGeom>
            <a:blipFill>
              <a:blip r:embed="rId2">
                <a:extLst>
                  <a:ext uri="{96DAC541-7B7A-43D3-8B79-37D633B846F1}">
                    <asvg:svgBlip xmlns:asvg="http://schemas.microsoft.com/office/drawing/2016/SVG/main" r:embed="rId3"/>
                  </a:ext>
                </a:extLst>
              </a:blip>
              <a:stretch>
                <a:fillRect l="-89865" t="0" r="0" b="0"/>
              </a:stretch>
            </a:blipFill>
          </p:spPr>
        </p:sp>
      </p:grpSp>
      <p:sp>
        <p:nvSpPr>
          <p:cNvPr name="Freeform 5" id="5"/>
          <p:cNvSpPr/>
          <p:nvPr/>
        </p:nvSpPr>
        <p:spPr>
          <a:xfrm flipH="false" flipV="false" rot="0">
            <a:off x="12861813" y="1028700"/>
            <a:ext cx="4523372" cy="11415451"/>
          </a:xfrm>
          <a:custGeom>
            <a:avLst/>
            <a:gdLst/>
            <a:ahLst/>
            <a:cxnLst/>
            <a:rect r="r" b="b" t="t" l="l"/>
            <a:pathLst>
              <a:path h="11415451" w="4523372">
                <a:moveTo>
                  <a:pt x="0" y="0"/>
                </a:moveTo>
                <a:lnTo>
                  <a:pt x="4523372" y="0"/>
                </a:lnTo>
                <a:lnTo>
                  <a:pt x="4523372" y="11415451"/>
                </a:lnTo>
                <a:lnTo>
                  <a:pt x="0" y="114154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400689" y="1747027"/>
            <a:ext cx="10512532" cy="6988857"/>
          </a:xfrm>
          <a:prstGeom prst="rect">
            <a:avLst/>
          </a:prstGeom>
        </p:spPr>
        <p:txBody>
          <a:bodyPr anchor="t" rtlCol="false" tIns="0" lIns="0" bIns="0" rIns="0">
            <a:spAutoFit/>
          </a:bodyPr>
          <a:lstStyle/>
          <a:p>
            <a:pPr algn="ctr">
              <a:lnSpc>
                <a:spcPts val="4165"/>
              </a:lnSpc>
            </a:pPr>
            <a:r>
              <a:rPr lang="en-US" sz="2704">
                <a:solidFill>
                  <a:srgbClr val="FFF6E1"/>
                </a:solidFill>
                <a:latin typeface="Cakerolli"/>
                <a:ea typeface="Cakerolli"/>
                <a:cs typeface="Cakerolli"/>
                <a:sym typeface="Cakerolli"/>
              </a:rPr>
              <a:t>Perhatian utama dalam berbagai penelitian Lintas Budaya adalah </a:t>
            </a:r>
            <a:r>
              <a:rPr lang="en-US" sz="2704" b="true">
                <a:solidFill>
                  <a:srgbClr val="FFF6E1"/>
                </a:solidFill>
                <a:latin typeface="Cakerolli Bold"/>
                <a:ea typeface="Cakerolli Bold"/>
                <a:cs typeface="Cakerolli Bold"/>
                <a:sym typeface="Cakerolli Bold"/>
              </a:rPr>
              <a:t>ekuivalensi (kesetaraan)</a:t>
            </a:r>
            <a:r>
              <a:rPr lang="en-US" sz="2704">
                <a:solidFill>
                  <a:srgbClr val="FFF6E1"/>
                </a:solidFill>
                <a:latin typeface="Cakerolli"/>
                <a:ea typeface="Cakerolli"/>
                <a:cs typeface="Cakerolli"/>
                <a:sym typeface="Cakerolli"/>
              </a:rPr>
              <a:t>, yaitu kondisi dimana variabel yang diteliti memiliki kesamaan makna konseptual dan metode empiris antarkebudayaan, sehingga perbandingan yang dilakukan menjadi bermakna (Matsumoto &amp; Juang, 2004</a:t>
            </a:r>
          </a:p>
          <a:p>
            <a:pPr algn="ctr">
              <a:lnSpc>
                <a:spcPts val="4165"/>
              </a:lnSpc>
            </a:pPr>
          </a:p>
          <a:p>
            <a:pPr algn="ctr">
              <a:lnSpc>
                <a:spcPts val="4165"/>
              </a:lnSpc>
            </a:pPr>
            <a:r>
              <a:rPr lang="en-US" sz="2704">
                <a:solidFill>
                  <a:srgbClr val="FFF6E1"/>
                </a:solidFill>
                <a:latin typeface="Cakerolli"/>
                <a:ea typeface="Cakerolli"/>
                <a:cs typeface="Cakerolli"/>
                <a:sym typeface="Cakerolli"/>
              </a:rPr>
              <a:t>Ekuivalensi terdiri dari berbagai macam jen</a:t>
            </a:r>
            <a:r>
              <a:rPr lang="en-US" sz="2704">
                <a:solidFill>
                  <a:srgbClr val="FFF6E1"/>
                </a:solidFill>
                <a:latin typeface="Cakerolli"/>
                <a:ea typeface="Cakerolli"/>
                <a:cs typeface="Cakerolli"/>
                <a:sym typeface="Cakerolli"/>
              </a:rPr>
              <a:t>is, yaitu Ekuivalensi linguistik, Ekuivalensi pengukuran, Ekuivalensi lintas budaya, Ekuivalensi sampling, Ekuivalensi prosedural, Ekuivalensi teoretik.</a:t>
            </a:r>
          </a:p>
          <a:p>
            <a:pPr algn="ctr">
              <a:lnSpc>
                <a:spcPts val="4165"/>
              </a:lnSpc>
            </a:pPr>
          </a:p>
          <a:p>
            <a:pPr algn="ctr">
              <a:lnSpc>
                <a:spcPts val="4165"/>
              </a:lnSpc>
            </a:pPr>
            <a:r>
              <a:rPr lang="en-US" sz="2704">
                <a:solidFill>
                  <a:srgbClr val="FFF6E1"/>
                </a:solidFill>
                <a:latin typeface="Cakerolli"/>
                <a:ea typeface="Cakerolli"/>
                <a:cs typeface="Cakerolli"/>
                <a:sym typeface="Cakerolli"/>
              </a:rPr>
              <a:t>Kurangnya ekuivalensi dalam penelitian dapat menyebabkan munculnya bias yang dapat mempengaruhi hasil akhir penelitian</a:t>
            </a:r>
          </a:p>
          <a:p>
            <a:pPr algn="ctr">
              <a:lnSpc>
                <a:spcPts val="4165"/>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502739"/>
        </a:solidFill>
      </p:bgPr>
    </p:bg>
    <p:spTree>
      <p:nvGrpSpPr>
        <p:cNvPr id="1" name=""/>
        <p:cNvGrpSpPr/>
        <p:nvPr/>
      </p:nvGrpSpPr>
      <p:grpSpPr>
        <a:xfrm>
          <a:off x="0" y="0"/>
          <a:ext cx="0" cy="0"/>
          <a:chOff x="0" y="0"/>
          <a:chExt cx="0" cy="0"/>
        </a:xfrm>
      </p:grpSpPr>
      <p:grpSp>
        <p:nvGrpSpPr>
          <p:cNvPr name="Group 2" id="2"/>
          <p:cNvGrpSpPr/>
          <p:nvPr/>
        </p:nvGrpSpPr>
        <p:grpSpPr>
          <a:xfrm rot="0">
            <a:off x="-492122" y="-497514"/>
            <a:ext cx="19272243" cy="11282028"/>
            <a:chOff x="0" y="0"/>
            <a:chExt cx="25696325" cy="15042704"/>
          </a:xfrm>
        </p:grpSpPr>
        <p:sp>
          <p:nvSpPr>
            <p:cNvPr name="Freeform 3" id="3"/>
            <p:cNvSpPr/>
            <p:nvPr/>
          </p:nvSpPr>
          <p:spPr>
            <a:xfrm flipH="false" flipV="false" rot="5400000">
              <a:off x="7079491" y="-7079491"/>
              <a:ext cx="11476402" cy="25635384"/>
            </a:xfrm>
            <a:custGeom>
              <a:avLst/>
              <a:gdLst/>
              <a:ahLst/>
              <a:cxnLst/>
              <a:rect r="r" b="b" t="t" l="l"/>
              <a:pathLst>
                <a:path h="25635384" w="11476402">
                  <a:moveTo>
                    <a:pt x="0" y="0"/>
                  </a:moveTo>
                  <a:lnTo>
                    <a:pt x="11476402" y="0"/>
                  </a:lnTo>
                  <a:lnTo>
                    <a:pt x="11476402" y="25635384"/>
                  </a:lnTo>
                  <a:lnTo>
                    <a:pt x="0" y="25635384"/>
                  </a:lnTo>
                  <a:lnTo>
                    <a:pt x="0" y="0"/>
                  </a:lnTo>
                  <a:close/>
                </a:path>
              </a:pathLst>
            </a:custGeom>
            <a:blipFill>
              <a:blip r:embed="rId2">
                <a:extLst>
                  <a:ext uri="{96DAC541-7B7A-43D3-8B79-37D633B846F1}">
                    <asvg:svgBlip xmlns:asvg="http://schemas.microsoft.com/office/drawing/2016/SVG/main" r:embed="rId3"/>
                  </a:ext>
                </a:extLst>
              </a:blip>
              <a:stretch>
                <a:fillRect l="0" t="-237" r="-15209" b="0"/>
              </a:stretch>
            </a:blipFill>
          </p:spPr>
        </p:sp>
        <p:sp>
          <p:nvSpPr>
            <p:cNvPr name="Freeform 4" id="4"/>
            <p:cNvSpPr/>
            <p:nvPr/>
          </p:nvSpPr>
          <p:spPr>
            <a:xfrm flipH="false" flipV="true" rot="5400000">
              <a:off x="9366235" y="-1287386"/>
              <a:ext cx="6963855" cy="25696325"/>
            </a:xfrm>
            <a:custGeom>
              <a:avLst/>
              <a:gdLst/>
              <a:ahLst/>
              <a:cxnLst/>
              <a:rect r="r" b="b" t="t" l="l"/>
              <a:pathLst>
                <a:path h="25696325" w="6963855">
                  <a:moveTo>
                    <a:pt x="0" y="25696325"/>
                  </a:moveTo>
                  <a:lnTo>
                    <a:pt x="6963855" y="25696325"/>
                  </a:lnTo>
                  <a:lnTo>
                    <a:pt x="6963855" y="0"/>
                  </a:lnTo>
                  <a:lnTo>
                    <a:pt x="0" y="0"/>
                  </a:lnTo>
                  <a:lnTo>
                    <a:pt x="0" y="25696325"/>
                  </a:lnTo>
                  <a:close/>
                </a:path>
              </a:pathLst>
            </a:custGeom>
            <a:blipFill>
              <a:blip r:embed="rId2">
                <a:extLst>
                  <a:ext uri="{96DAC541-7B7A-43D3-8B79-37D633B846F1}">
                    <asvg:svgBlip xmlns:asvg="http://schemas.microsoft.com/office/drawing/2016/SVG/main" r:embed="rId3"/>
                  </a:ext>
                </a:extLst>
              </a:blip>
              <a:stretch>
                <a:fillRect l="-89865" t="0" r="0" b="0"/>
              </a:stretch>
            </a:blipFill>
          </p:spPr>
        </p:sp>
      </p:grpSp>
      <p:sp>
        <p:nvSpPr>
          <p:cNvPr name="TextBox 5" id="5"/>
          <p:cNvSpPr txBox="true"/>
          <p:nvPr/>
        </p:nvSpPr>
        <p:spPr>
          <a:xfrm rot="0">
            <a:off x="4385903" y="1563376"/>
            <a:ext cx="11867008" cy="6912598"/>
          </a:xfrm>
          <a:prstGeom prst="rect">
            <a:avLst/>
          </a:prstGeom>
        </p:spPr>
        <p:txBody>
          <a:bodyPr anchor="t" rtlCol="false" tIns="0" lIns="0" bIns="0" rIns="0">
            <a:spAutoFit/>
          </a:bodyPr>
          <a:lstStyle/>
          <a:p>
            <a:pPr algn="ctr">
              <a:lnSpc>
                <a:spcPts val="3588"/>
              </a:lnSpc>
            </a:pPr>
            <a:r>
              <a:rPr lang="en-US" sz="2330">
                <a:solidFill>
                  <a:srgbClr val="FFF3D9"/>
                </a:solidFill>
                <a:latin typeface="Cakerolli"/>
                <a:ea typeface="Cakerolli"/>
                <a:cs typeface="Cakerolli"/>
                <a:sym typeface="Cakerolli"/>
              </a:rPr>
              <a:t>B</a:t>
            </a:r>
            <a:r>
              <a:rPr lang="en-US" sz="2330">
                <a:solidFill>
                  <a:srgbClr val="FFF3D9"/>
                </a:solidFill>
                <a:latin typeface="Cakerolli"/>
                <a:ea typeface="Cakerolli"/>
                <a:cs typeface="Cakerolli"/>
                <a:sym typeface="Cakerolli"/>
              </a:rPr>
              <a:t>ias Response adalah kecenderungan partisipan untuk secara sistematis berespons tertentu terhadap item atau skala pengukuran yang diberikan kepadanya.</a:t>
            </a:r>
          </a:p>
          <a:p>
            <a:pPr algn="ctr">
              <a:lnSpc>
                <a:spcPts val="3588"/>
              </a:lnSpc>
            </a:pPr>
          </a:p>
          <a:p>
            <a:pPr algn="l">
              <a:lnSpc>
                <a:spcPts val="3588"/>
              </a:lnSpc>
            </a:pPr>
            <a:r>
              <a:rPr lang="en-US" sz="2330">
                <a:solidFill>
                  <a:srgbClr val="FFF3D9"/>
                </a:solidFill>
                <a:latin typeface="Cakerolli"/>
                <a:ea typeface="Cakerolli"/>
                <a:cs typeface="Cakerolli"/>
                <a:sym typeface="Cakerolli"/>
              </a:rPr>
              <a:t>Jenis jenis Bias Respons:</a:t>
            </a:r>
          </a:p>
          <a:p>
            <a:pPr algn="l">
              <a:lnSpc>
                <a:spcPts val="3588"/>
              </a:lnSpc>
            </a:pPr>
            <a:r>
              <a:rPr lang="en-US" sz="2330">
                <a:solidFill>
                  <a:srgbClr val="FFF3D9"/>
                </a:solidFill>
                <a:latin typeface="Cakerolli"/>
                <a:ea typeface="Cakerolli"/>
                <a:cs typeface="Cakerolli"/>
                <a:sym typeface="Cakerolli"/>
              </a:rPr>
              <a:t>1. Social Desirable, kondisi dimana partisipan cenderung menjawab item-item yang diberikan sesuai dengan kondisi sosial yang lebih diinginkan atau diterima oleh orang lain (Anastasi &amp; Urbina, 1997). Hal ini cenderung membuat mereka tampil secara faking good dalam menjawab item-item atau skala ukur yang diberikan.</a:t>
            </a:r>
          </a:p>
          <a:p>
            <a:pPr algn="l">
              <a:lnSpc>
                <a:spcPts val="3588"/>
              </a:lnSpc>
            </a:pPr>
            <a:r>
              <a:rPr lang="en-US" sz="2330">
                <a:solidFill>
                  <a:srgbClr val="FFF3D9"/>
                </a:solidFill>
                <a:latin typeface="Cakerolli"/>
                <a:ea typeface="Cakerolli"/>
                <a:cs typeface="Cakerolli"/>
                <a:sym typeface="Cakerolli"/>
              </a:rPr>
              <a:t>2. Asquiescense Bias, kondisi dimana partisipan cenderung menjawab ‘benar’ atau ‘iya’ terhadap item-item atau skala ukur yang diberikan (Anastasi &amp; Urbina, 1997)</a:t>
            </a:r>
          </a:p>
          <a:p>
            <a:pPr algn="l">
              <a:lnSpc>
                <a:spcPts val="3588"/>
              </a:lnSpc>
            </a:pPr>
            <a:r>
              <a:rPr lang="en-US" sz="2330">
                <a:solidFill>
                  <a:srgbClr val="FFF3D9"/>
                </a:solidFill>
                <a:latin typeface="Cakerolli"/>
                <a:ea typeface="Cakerolli"/>
                <a:cs typeface="Cakerolli"/>
                <a:sym typeface="Cakerolli"/>
              </a:rPr>
              <a:t>3. Extreme Response Bias, kondisi dimana partisipan selalu memilih jawaban ekstrem dari skala jawaban yang diberikan. </a:t>
            </a:r>
          </a:p>
          <a:p>
            <a:pPr algn="l">
              <a:lnSpc>
                <a:spcPts val="3588"/>
              </a:lnSpc>
            </a:pPr>
            <a:r>
              <a:rPr lang="en-US" sz="2330">
                <a:solidFill>
                  <a:srgbClr val="FFF3D9"/>
                </a:solidFill>
                <a:latin typeface="Cakerolli"/>
                <a:ea typeface="Cakerolli"/>
                <a:cs typeface="Cakerolli"/>
                <a:sym typeface="Cakerolli"/>
              </a:rPr>
              <a:t>4. Reference Group Effect, kondisi dimana partisipan cenderung merespons item-item atau skala ukur yang diberikan berdasar kepada kelompok pembandingnya, bukan dirinya sendiri.</a:t>
            </a:r>
          </a:p>
          <a:p>
            <a:pPr algn="ctr">
              <a:lnSpc>
                <a:spcPts val="3588"/>
              </a:lnSpc>
            </a:pPr>
          </a:p>
        </p:txBody>
      </p:sp>
      <p:sp>
        <p:nvSpPr>
          <p:cNvPr name="Freeform 6" id="6"/>
          <p:cNvSpPr/>
          <p:nvPr/>
        </p:nvSpPr>
        <p:spPr>
          <a:xfrm flipH="false" flipV="false" rot="0">
            <a:off x="1234401" y="1617731"/>
            <a:ext cx="2767203" cy="8229600"/>
          </a:xfrm>
          <a:custGeom>
            <a:avLst/>
            <a:gdLst/>
            <a:ahLst/>
            <a:cxnLst/>
            <a:rect r="r" b="b" t="t" l="l"/>
            <a:pathLst>
              <a:path h="8229600" w="2767203">
                <a:moveTo>
                  <a:pt x="0" y="0"/>
                </a:moveTo>
                <a:lnTo>
                  <a:pt x="2767203" y="0"/>
                </a:lnTo>
                <a:lnTo>
                  <a:pt x="2767203"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45D55"/>
        </a:solidFill>
      </p:bgPr>
    </p:bg>
    <p:spTree>
      <p:nvGrpSpPr>
        <p:cNvPr id="1" name=""/>
        <p:cNvGrpSpPr/>
        <p:nvPr/>
      </p:nvGrpSpPr>
      <p:grpSpPr>
        <a:xfrm>
          <a:off x="0" y="0"/>
          <a:ext cx="0" cy="0"/>
          <a:chOff x="0" y="0"/>
          <a:chExt cx="0" cy="0"/>
        </a:xfrm>
      </p:grpSpPr>
      <p:grpSp>
        <p:nvGrpSpPr>
          <p:cNvPr name="Group 2" id="2"/>
          <p:cNvGrpSpPr/>
          <p:nvPr/>
        </p:nvGrpSpPr>
        <p:grpSpPr>
          <a:xfrm rot="0">
            <a:off x="-492122" y="-497514"/>
            <a:ext cx="19272243" cy="11282028"/>
            <a:chOff x="0" y="0"/>
            <a:chExt cx="25696325" cy="15042704"/>
          </a:xfrm>
        </p:grpSpPr>
        <p:sp>
          <p:nvSpPr>
            <p:cNvPr name="Freeform 3" id="3"/>
            <p:cNvSpPr/>
            <p:nvPr/>
          </p:nvSpPr>
          <p:spPr>
            <a:xfrm flipH="false" flipV="false" rot="5400000">
              <a:off x="7048875" y="-7048875"/>
              <a:ext cx="11598575" cy="25696325"/>
            </a:xfrm>
            <a:custGeom>
              <a:avLst/>
              <a:gdLst/>
              <a:ahLst/>
              <a:cxnLst/>
              <a:rect r="r" b="b" t="t" l="l"/>
              <a:pathLst>
                <a:path h="25696325" w="11598575">
                  <a:moveTo>
                    <a:pt x="0" y="0"/>
                  </a:moveTo>
                  <a:lnTo>
                    <a:pt x="11598575" y="0"/>
                  </a:lnTo>
                  <a:lnTo>
                    <a:pt x="11598575" y="25696325"/>
                  </a:lnTo>
                  <a:lnTo>
                    <a:pt x="0" y="25696325"/>
                  </a:lnTo>
                  <a:lnTo>
                    <a:pt x="0" y="0"/>
                  </a:lnTo>
                  <a:close/>
                </a:path>
              </a:pathLst>
            </a:custGeom>
            <a:blipFill>
              <a:blip r:embed="rId2">
                <a:extLst>
                  <a:ext uri="{96DAC541-7B7A-43D3-8B79-37D633B846F1}">
                    <asvg:svgBlip xmlns:asvg="http://schemas.microsoft.com/office/drawing/2016/SVG/main" r:embed="rId3"/>
                  </a:ext>
                </a:extLst>
              </a:blip>
              <a:stretch>
                <a:fillRect l="0" t="0" r="-13996" b="0"/>
              </a:stretch>
            </a:blipFill>
          </p:spPr>
        </p:sp>
        <p:sp>
          <p:nvSpPr>
            <p:cNvPr name="Freeform 4" id="4"/>
            <p:cNvSpPr/>
            <p:nvPr/>
          </p:nvSpPr>
          <p:spPr>
            <a:xfrm flipH="false" flipV="true" rot="5400000">
              <a:off x="9366235" y="-1287386"/>
              <a:ext cx="6963855" cy="25696325"/>
            </a:xfrm>
            <a:custGeom>
              <a:avLst/>
              <a:gdLst/>
              <a:ahLst/>
              <a:cxnLst/>
              <a:rect r="r" b="b" t="t" l="l"/>
              <a:pathLst>
                <a:path h="25696325" w="6963855">
                  <a:moveTo>
                    <a:pt x="0" y="25696325"/>
                  </a:moveTo>
                  <a:lnTo>
                    <a:pt x="6963855" y="25696325"/>
                  </a:lnTo>
                  <a:lnTo>
                    <a:pt x="6963855" y="0"/>
                  </a:lnTo>
                  <a:lnTo>
                    <a:pt x="0" y="0"/>
                  </a:lnTo>
                  <a:lnTo>
                    <a:pt x="0" y="25696325"/>
                  </a:lnTo>
                  <a:close/>
                </a:path>
              </a:pathLst>
            </a:custGeom>
            <a:blipFill>
              <a:blip r:embed="rId2">
                <a:extLst>
                  <a:ext uri="{96DAC541-7B7A-43D3-8B79-37D633B846F1}">
                    <asvg:svgBlip xmlns:asvg="http://schemas.microsoft.com/office/drawing/2016/SVG/main" r:embed="rId3"/>
                  </a:ext>
                </a:extLst>
              </a:blip>
              <a:stretch>
                <a:fillRect l="-89865" t="0" r="0" b="0"/>
              </a:stretch>
            </a:blipFill>
          </p:spPr>
        </p:sp>
      </p:grpSp>
      <p:sp>
        <p:nvSpPr>
          <p:cNvPr name="Freeform 5" id="5"/>
          <p:cNvSpPr/>
          <p:nvPr/>
        </p:nvSpPr>
        <p:spPr>
          <a:xfrm flipH="true" flipV="false" rot="-1428028">
            <a:off x="15156454" y="-115437"/>
            <a:ext cx="3725853" cy="4009167"/>
          </a:xfrm>
          <a:custGeom>
            <a:avLst/>
            <a:gdLst/>
            <a:ahLst/>
            <a:cxnLst/>
            <a:rect r="r" b="b" t="t" l="l"/>
            <a:pathLst>
              <a:path h="4009167" w="3725853">
                <a:moveTo>
                  <a:pt x="3725853" y="0"/>
                </a:moveTo>
                <a:lnTo>
                  <a:pt x="0" y="0"/>
                </a:lnTo>
                <a:lnTo>
                  <a:pt x="0" y="4009167"/>
                </a:lnTo>
                <a:lnTo>
                  <a:pt x="3725853" y="4009167"/>
                </a:lnTo>
                <a:lnTo>
                  <a:pt x="3725853" y="0"/>
                </a:lnTo>
                <a:close/>
              </a:path>
            </a:pathLst>
          </a:custGeom>
          <a:blipFill>
            <a:blip r:embed="rId4"/>
            <a:stretch>
              <a:fillRect l="0" t="0" r="0" b="0"/>
            </a:stretch>
          </a:blipFill>
        </p:spPr>
      </p:sp>
      <p:sp>
        <p:nvSpPr>
          <p:cNvPr name="TextBox 6" id="6"/>
          <p:cNvSpPr txBox="true"/>
          <p:nvPr/>
        </p:nvSpPr>
        <p:spPr>
          <a:xfrm rot="0">
            <a:off x="2814807" y="1822898"/>
            <a:ext cx="12658386" cy="7595615"/>
          </a:xfrm>
          <a:prstGeom prst="rect">
            <a:avLst/>
          </a:prstGeom>
        </p:spPr>
        <p:txBody>
          <a:bodyPr anchor="t" rtlCol="false" tIns="0" lIns="0" bIns="0" rIns="0">
            <a:spAutoFit/>
          </a:bodyPr>
          <a:lstStyle/>
          <a:p>
            <a:pPr algn="ctr">
              <a:lnSpc>
                <a:spcPts val="3927"/>
              </a:lnSpc>
            </a:pPr>
            <a:r>
              <a:rPr lang="en-US" sz="2550">
                <a:solidFill>
                  <a:srgbClr val="FFF3D9"/>
                </a:solidFill>
                <a:latin typeface="Cakerolli"/>
                <a:ea typeface="Cakerolli"/>
                <a:cs typeface="Cakerolli"/>
                <a:sym typeface="Cakerolli"/>
              </a:rPr>
              <a:t>Dala</a:t>
            </a:r>
            <a:r>
              <a:rPr lang="en-US" sz="2550">
                <a:solidFill>
                  <a:srgbClr val="FFF3D9"/>
                </a:solidFill>
                <a:latin typeface="Cakerolli"/>
                <a:ea typeface="Cakerolli"/>
                <a:cs typeface="Cakerolli"/>
                <a:sym typeface="Cakerolli"/>
              </a:rPr>
              <a:t>m menentukan hasil analisis dan interpretasi perbandingan Lintas Budaya, seringkali peneliti melakukan kesalahan yaitu menggeneralisasi hasil perbandingan pada semua orang dari kelompok subjek yang diukur.</a:t>
            </a:r>
          </a:p>
          <a:p>
            <a:pPr algn="ctr">
              <a:lnSpc>
                <a:spcPts val="3927"/>
              </a:lnSpc>
            </a:pPr>
            <a:r>
              <a:rPr lang="en-US" sz="2550">
                <a:solidFill>
                  <a:srgbClr val="FFF3D9"/>
                </a:solidFill>
                <a:latin typeface="Cakerolli"/>
                <a:ea typeface="Cakerolli"/>
                <a:cs typeface="Cakerolli"/>
                <a:sym typeface="Cakerolli"/>
              </a:rPr>
              <a:t>Untuk mengatasi hal tersebut, terdapat prosedur statistik yang dapat membantu mengetahui seberapa jauh perbedaan nilai mean merefleksikan perbedaan yang bermakna diantara indivi du yang diukur. </a:t>
            </a:r>
          </a:p>
          <a:p>
            <a:pPr algn="ctr">
              <a:lnSpc>
                <a:spcPts val="3927"/>
              </a:lnSpc>
            </a:pPr>
          </a:p>
          <a:p>
            <a:pPr algn="ctr">
              <a:lnSpc>
                <a:spcPts val="3927"/>
              </a:lnSpc>
            </a:pPr>
            <a:r>
              <a:rPr lang="en-US" sz="2550">
                <a:solidFill>
                  <a:srgbClr val="FFF3D9"/>
                </a:solidFill>
                <a:latin typeface="Cakerolli"/>
                <a:ea typeface="Cakerolli"/>
                <a:cs typeface="Cakerolli"/>
                <a:sym typeface="Cakerolli"/>
              </a:rPr>
              <a:t>Prosedur ini dinamakan </a:t>
            </a:r>
            <a:r>
              <a:rPr lang="en-US" b="true" sz="2550">
                <a:solidFill>
                  <a:srgbClr val="FFF3D9"/>
                </a:solidFill>
                <a:latin typeface="Cakerolli Bold"/>
                <a:ea typeface="Cakerolli Bold"/>
                <a:cs typeface="Cakerolli Bold"/>
                <a:sym typeface="Cakerolli Bold"/>
              </a:rPr>
              <a:t>effect size statistic</a:t>
            </a:r>
            <a:r>
              <a:rPr lang="en-US" sz="2550">
                <a:solidFill>
                  <a:srgbClr val="FFF3D9"/>
                </a:solidFill>
                <a:latin typeface="Cakerolli"/>
                <a:ea typeface="Cakerolli"/>
                <a:cs typeface="Cakerolli"/>
                <a:sym typeface="Cakerolli"/>
              </a:rPr>
              <a:t>, atau dalam perbandingan Lintas Budaya lebih dikenal dengan nama </a:t>
            </a:r>
            <a:r>
              <a:rPr lang="en-US" b="true" sz="2550">
                <a:solidFill>
                  <a:srgbClr val="FFF3D9"/>
                </a:solidFill>
                <a:latin typeface="Cakerolli Bold"/>
                <a:ea typeface="Cakerolli Bold"/>
                <a:cs typeface="Cakerolli Bold"/>
                <a:sym typeface="Cakerolli Bold"/>
              </a:rPr>
              <a:t>cultural effect size statistics </a:t>
            </a:r>
            <a:r>
              <a:rPr lang="en-US" sz="2550">
                <a:solidFill>
                  <a:srgbClr val="FFF3D9"/>
                </a:solidFill>
                <a:latin typeface="Cakerolli"/>
                <a:ea typeface="Cakerolli"/>
                <a:cs typeface="Cakerolli"/>
                <a:sym typeface="Cakerolli"/>
              </a:rPr>
              <a:t>(Matsumoto Grissom &amp; Dinnel, 2001 dalam Matsumoto &amp; Juang, 2004). Dengan prosedur ini, kita dapat mengetahui perbedaan antar individu dalam kelompok yang diukur (Matsumoto &amp; Juang, 2004), sehingga penyimpulan dari perbandingan Lintas Budaya yang dilakukan menjadi lebih akurat. Dalam melakukan interpretasi hasil penelitian pun kita rentan melakukan kesalahan. </a:t>
            </a:r>
          </a:p>
          <a:p>
            <a:pPr algn="ctr">
              <a:lnSpc>
                <a:spcPts val="3927"/>
              </a:lnSpc>
            </a:pPr>
          </a:p>
        </p:txBody>
      </p:sp>
      <p:grpSp>
        <p:nvGrpSpPr>
          <p:cNvPr name="Group 7" id="7"/>
          <p:cNvGrpSpPr/>
          <p:nvPr/>
        </p:nvGrpSpPr>
        <p:grpSpPr>
          <a:xfrm rot="-3364774">
            <a:off x="1485813" y="8365877"/>
            <a:ext cx="1466526" cy="1363637"/>
            <a:chOff x="0" y="0"/>
            <a:chExt cx="1955368" cy="1818183"/>
          </a:xfrm>
        </p:grpSpPr>
        <p:sp>
          <p:nvSpPr>
            <p:cNvPr name="Freeform 8" id="8"/>
            <p:cNvSpPr/>
            <p:nvPr/>
          </p:nvSpPr>
          <p:spPr>
            <a:xfrm flipH="false" flipV="false" rot="-9233359">
              <a:off x="103619" y="470967"/>
              <a:ext cx="1748129" cy="876250"/>
            </a:xfrm>
            <a:custGeom>
              <a:avLst/>
              <a:gdLst/>
              <a:ahLst/>
              <a:cxnLst/>
              <a:rect r="r" b="b" t="t" l="l"/>
              <a:pathLst>
                <a:path h="876250" w="1748129">
                  <a:moveTo>
                    <a:pt x="0" y="0"/>
                  </a:moveTo>
                  <a:lnTo>
                    <a:pt x="1748130" y="0"/>
                  </a:lnTo>
                  <a:lnTo>
                    <a:pt x="1748130" y="876249"/>
                  </a:lnTo>
                  <a:lnTo>
                    <a:pt x="0" y="8762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8460974">
              <a:off x="401594" y="261621"/>
              <a:ext cx="1290086" cy="1294942"/>
            </a:xfrm>
            <a:custGeom>
              <a:avLst/>
              <a:gdLst/>
              <a:ahLst/>
              <a:cxnLst/>
              <a:rect r="r" b="b" t="t" l="l"/>
              <a:pathLst>
                <a:path h="1294942" w="1290086">
                  <a:moveTo>
                    <a:pt x="0" y="0"/>
                  </a:moveTo>
                  <a:lnTo>
                    <a:pt x="1290086" y="0"/>
                  </a:lnTo>
                  <a:lnTo>
                    <a:pt x="1290086" y="1294941"/>
                  </a:lnTo>
                  <a:lnTo>
                    <a:pt x="0" y="12949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
        <p:nvSpPr>
          <p:cNvPr name="Freeform 10" id="10"/>
          <p:cNvSpPr/>
          <p:nvPr/>
        </p:nvSpPr>
        <p:spPr>
          <a:xfrm flipH="false" flipV="false" rot="-2070636">
            <a:off x="170703" y="1306923"/>
            <a:ext cx="3160898" cy="1584400"/>
          </a:xfrm>
          <a:custGeom>
            <a:avLst/>
            <a:gdLst/>
            <a:ahLst/>
            <a:cxnLst/>
            <a:rect r="r" b="b" t="t" l="l"/>
            <a:pathLst>
              <a:path h="1584400" w="3160898">
                <a:moveTo>
                  <a:pt x="0" y="0"/>
                </a:moveTo>
                <a:lnTo>
                  <a:pt x="3160898" y="0"/>
                </a:lnTo>
                <a:lnTo>
                  <a:pt x="3160898" y="1584400"/>
                </a:lnTo>
                <a:lnTo>
                  <a:pt x="0" y="15844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2070636">
            <a:off x="13687780" y="9284571"/>
            <a:ext cx="3160898" cy="1584400"/>
          </a:xfrm>
          <a:custGeom>
            <a:avLst/>
            <a:gdLst/>
            <a:ahLst/>
            <a:cxnLst/>
            <a:rect r="r" b="b" t="t" l="l"/>
            <a:pathLst>
              <a:path h="1584400" w="3160898">
                <a:moveTo>
                  <a:pt x="0" y="0"/>
                </a:moveTo>
                <a:lnTo>
                  <a:pt x="3160898" y="0"/>
                </a:lnTo>
                <a:lnTo>
                  <a:pt x="3160898" y="1584400"/>
                </a:lnTo>
                <a:lnTo>
                  <a:pt x="0" y="15844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245D55"/>
        </a:solidFill>
      </p:bgPr>
    </p:bg>
    <p:spTree>
      <p:nvGrpSpPr>
        <p:cNvPr id="1" name=""/>
        <p:cNvGrpSpPr/>
        <p:nvPr/>
      </p:nvGrpSpPr>
      <p:grpSpPr>
        <a:xfrm>
          <a:off x="0" y="0"/>
          <a:ext cx="0" cy="0"/>
          <a:chOff x="0" y="0"/>
          <a:chExt cx="0" cy="0"/>
        </a:xfrm>
      </p:grpSpPr>
      <p:grpSp>
        <p:nvGrpSpPr>
          <p:cNvPr name="Group 2" id="2"/>
          <p:cNvGrpSpPr/>
          <p:nvPr/>
        </p:nvGrpSpPr>
        <p:grpSpPr>
          <a:xfrm rot="0">
            <a:off x="-492122" y="-454057"/>
            <a:ext cx="19272243" cy="11282028"/>
            <a:chOff x="0" y="0"/>
            <a:chExt cx="25696325" cy="15042704"/>
          </a:xfrm>
        </p:grpSpPr>
        <p:sp>
          <p:nvSpPr>
            <p:cNvPr name="Freeform 3" id="3"/>
            <p:cNvSpPr/>
            <p:nvPr/>
          </p:nvSpPr>
          <p:spPr>
            <a:xfrm flipH="false" flipV="false" rot="5400000">
              <a:off x="7048875" y="-7048875"/>
              <a:ext cx="11598575" cy="25696325"/>
            </a:xfrm>
            <a:custGeom>
              <a:avLst/>
              <a:gdLst/>
              <a:ahLst/>
              <a:cxnLst/>
              <a:rect r="r" b="b" t="t" l="l"/>
              <a:pathLst>
                <a:path h="25696325" w="11598575">
                  <a:moveTo>
                    <a:pt x="0" y="0"/>
                  </a:moveTo>
                  <a:lnTo>
                    <a:pt x="11598575" y="0"/>
                  </a:lnTo>
                  <a:lnTo>
                    <a:pt x="11598575" y="25696325"/>
                  </a:lnTo>
                  <a:lnTo>
                    <a:pt x="0" y="25696325"/>
                  </a:lnTo>
                  <a:lnTo>
                    <a:pt x="0" y="0"/>
                  </a:lnTo>
                  <a:close/>
                </a:path>
              </a:pathLst>
            </a:custGeom>
            <a:blipFill>
              <a:blip r:embed="rId2">
                <a:extLst>
                  <a:ext uri="{96DAC541-7B7A-43D3-8B79-37D633B846F1}">
                    <asvg:svgBlip xmlns:asvg="http://schemas.microsoft.com/office/drawing/2016/SVG/main" r:embed="rId3"/>
                  </a:ext>
                </a:extLst>
              </a:blip>
              <a:stretch>
                <a:fillRect l="0" t="0" r="-13996" b="0"/>
              </a:stretch>
            </a:blipFill>
          </p:spPr>
        </p:sp>
        <p:sp>
          <p:nvSpPr>
            <p:cNvPr name="Freeform 4" id="4"/>
            <p:cNvSpPr/>
            <p:nvPr/>
          </p:nvSpPr>
          <p:spPr>
            <a:xfrm flipH="false" flipV="true" rot="5400000">
              <a:off x="9366235" y="-1287386"/>
              <a:ext cx="6963855" cy="25696325"/>
            </a:xfrm>
            <a:custGeom>
              <a:avLst/>
              <a:gdLst/>
              <a:ahLst/>
              <a:cxnLst/>
              <a:rect r="r" b="b" t="t" l="l"/>
              <a:pathLst>
                <a:path h="25696325" w="6963855">
                  <a:moveTo>
                    <a:pt x="0" y="25696325"/>
                  </a:moveTo>
                  <a:lnTo>
                    <a:pt x="6963855" y="25696325"/>
                  </a:lnTo>
                  <a:lnTo>
                    <a:pt x="6963855" y="0"/>
                  </a:lnTo>
                  <a:lnTo>
                    <a:pt x="0" y="0"/>
                  </a:lnTo>
                  <a:lnTo>
                    <a:pt x="0" y="25696325"/>
                  </a:lnTo>
                  <a:close/>
                </a:path>
              </a:pathLst>
            </a:custGeom>
            <a:blipFill>
              <a:blip r:embed="rId2">
                <a:extLst>
                  <a:ext uri="{96DAC541-7B7A-43D3-8B79-37D633B846F1}">
                    <asvg:svgBlip xmlns:asvg="http://schemas.microsoft.com/office/drawing/2016/SVG/main" r:embed="rId3"/>
                  </a:ext>
                </a:extLst>
              </a:blip>
              <a:stretch>
                <a:fillRect l="-89865" t="0" r="0" b="0"/>
              </a:stretch>
            </a:blipFill>
          </p:spPr>
        </p:sp>
      </p:grpSp>
      <p:grpSp>
        <p:nvGrpSpPr>
          <p:cNvPr name="Group 5" id="5"/>
          <p:cNvGrpSpPr/>
          <p:nvPr/>
        </p:nvGrpSpPr>
        <p:grpSpPr>
          <a:xfrm rot="-5235524">
            <a:off x="15640061" y="3385967"/>
            <a:ext cx="2356443" cy="2191119"/>
            <a:chOff x="0" y="0"/>
            <a:chExt cx="3141924" cy="2921492"/>
          </a:xfrm>
        </p:grpSpPr>
        <p:sp>
          <p:nvSpPr>
            <p:cNvPr name="Freeform 6" id="6"/>
            <p:cNvSpPr/>
            <p:nvPr/>
          </p:nvSpPr>
          <p:spPr>
            <a:xfrm flipH="false" flipV="false" rot="-9233359">
              <a:off x="166498" y="756758"/>
              <a:ext cx="2808928" cy="1407975"/>
            </a:xfrm>
            <a:custGeom>
              <a:avLst/>
              <a:gdLst/>
              <a:ahLst/>
              <a:cxnLst/>
              <a:rect r="r" b="b" t="t" l="l"/>
              <a:pathLst>
                <a:path h="1407975" w="2808928">
                  <a:moveTo>
                    <a:pt x="0" y="0"/>
                  </a:moveTo>
                  <a:lnTo>
                    <a:pt x="2808928" y="0"/>
                  </a:lnTo>
                  <a:lnTo>
                    <a:pt x="2808928" y="1407976"/>
                  </a:lnTo>
                  <a:lnTo>
                    <a:pt x="0" y="14079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8460974">
              <a:off x="645289" y="420377"/>
              <a:ext cx="2072935" cy="2080738"/>
            </a:xfrm>
            <a:custGeom>
              <a:avLst/>
              <a:gdLst/>
              <a:ahLst/>
              <a:cxnLst/>
              <a:rect r="r" b="b" t="t" l="l"/>
              <a:pathLst>
                <a:path h="2080738" w="2072935">
                  <a:moveTo>
                    <a:pt x="0" y="0"/>
                  </a:moveTo>
                  <a:lnTo>
                    <a:pt x="2072935" y="0"/>
                  </a:lnTo>
                  <a:lnTo>
                    <a:pt x="2072935" y="2080738"/>
                  </a:lnTo>
                  <a:lnTo>
                    <a:pt x="0" y="20807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TextBox 8" id="8"/>
          <p:cNvSpPr txBox="true"/>
          <p:nvPr/>
        </p:nvSpPr>
        <p:spPr>
          <a:xfrm rot="0">
            <a:off x="1278577" y="913862"/>
            <a:ext cx="9582956" cy="8298540"/>
          </a:xfrm>
          <a:prstGeom prst="rect">
            <a:avLst/>
          </a:prstGeom>
        </p:spPr>
        <p:txBody>
          <a:bodyPr anchor="t" rtlCol="false" tIns="0" lIns="0" bIns="0" rIns="0">
            <a:spAutoFit/>
          </a:bodyPr>
          <a:lstStyle/>
          <a:p>
            <a:pPr algn="l">
              <a:lnSpc>
                <a:spcPts val="3465"/>
              </a:lnSpc>
            </a:pPr>
            <a:r>
              <a:rPr lang="en-US" sz="2250">
                <a:solidFill>
                  <a:srgbClr val="FFF6E1"/>
                </a:solidFill>
                <a:latin typeface="Cakerolli"/>
                <a:ea typeface="Cakerolli"/>
                <a:cs typeface="Cakerolli"/>
                <a:sym typeface="Cakerolli"/>
              </a:rPr>
              <a:t>Menurut Matsum</a:t>
            </a:r>
            <a:r>
              <a:rPr lang="en-US" sz="2250">
                <a:solidFill>
                  <a:srgbClr val="FFF6E1"/>
                </a:solidFill>
                <a:latin typeface="Cakerolli"/>
                <a:ea typeface="Cakerolli"/>
                <a:cs typeface="Cakerolli"/>
                <a:sym typeface="Cakerolli"/>
              </a:rPr>
              <a:t>oto dan Juang (2004), ada beberapa penyebab terjadinya kesalahan interpretasi, yaitu:</a:t>
            </a:r>
          </a:p>
          <a:p>
            <a:pPr algn="l">
              <a:lnSpc>
                <a:spcPts val="3465"/>
              </a:lnSpc>
            </a:pPr>
          </a:p>
          <a:p>
            <a:pPr algn="l">
              <a:lnSpc>
                <a:spcPts val="3176"/>
              </a:lnSpc>
            </a:pPr>
            <a:r>
              <a:rPr lang="en-US" sz="2062">
                <a:solidFill>
                  <a:srgbClr val="FFF6E1"/>
                </a:solidFill>
                <a:latin typeface="Cakerolli"/>
                <a:ea typeface="Cakerolli"/>
                <a:cs typeface="Cakerolli"/>
                <a:sym typeface="Cakerolli"/>
              </a:rPr>
              <a:t>1. </a:t>
            </a:r>
            <a:r>
              <a:rPr lang="en-US" b="true" sz="2062">
                <a:solidFill>
                  <a:srgbClr val="FFF6E1"/>
                </a:solidFill>
                <a:latin typeface="Cakerolli Bold"/>
                <a:ea typeface="Cakerolli Bold"/>
                <a:cs typeface="Cakerolli Bold"/>
                <a:sym typeface="Cakerolli Bold"/>
              </a:rPr>
              <a:t>Efek sebab-akibat versus efek korelasional</a:t>
            </a:r>
            <a:r>
              <a:rPr lang="en-US" sz="2062">
                <a:solidFill>
                  <a:srgbClr val="FFF6E1"/>
                </a:solidFill>
                <a:latin typeface="Cakerolli"/>
                <a:ea typeface="Cakerolli"/>
                <a:cs typeface="Cakerolli"/>
                <a:sym typeface="Cakerolli"/>
              </a:rPr>
              <a:t>. </a:t>
            </a:r>
          </a:p>
          <a:p>
            <a:pPr algn="l">
              <a:lnSpc>
                <a:spcPts val="3176"/>
              </a:lnSpc>
            </a:pPr>
            <a:r>
              <a:rPr lang="en-US" sz="2062">
                <a:solidFill>
                  <a:srgbClr val="FFF6E1"/>
                </a:solidFill>
                <a:latin typeface="Cakerolli"/>
                <a:ea typeface="Cakerolli"/>
                <a:cs typeface="Cakerolli"/>
                <a:sym typeface="Cakerolli"/>
              </a:rPr>
              <a:t>   Kesalahan interpretasi akibat kedua efek ini sering terjadi, meskipun penelitiannya tidak mengukur sampai sejauh itu. Misalnya, penelitian yang membandingkan penilaian sosial pada orang Amerika dan Jepang menemukan bahwa orang Amerika memiliki skor yang lebih tinggi secara signifikan dalam tugas-tugas persepsi dibandingkan orang Jepang. Interpretasi yang dibuat dalam penelitian ini hanya terbatas pada hubungan antara keanggotaan budaya (orang Amerika atau Jepang) dengan skornya.</a:t>
            </a:r>
          </a:p>
          <a:p>
            <a:pPr algn="l">
              <a:lnSpc>
                <a:spcPts val="3176"/>
              </a:lnSpc>
            </a:pPr>
            <a:r>
              <a:rPr lang="en-US" sz="2062">
                <a:solidFill>
                  <a:srgbClr val="FFF6E1"/>
                </a:solidFill>
                <a:latin typeface="Cakerolli"/>
                <a:ea typeface="Cakerolli"/>
                <a:cs typeface="Cakerolli"/>
                <a:sym typeface="Cakerolli"/>
              </a:rPr>
              <a:t>2</a:t>
            </a:r>
            <a:r>
              <a:rPr lang="en-US" b="true" sz="2062">
                <a:solidFill>
                  <a:srgbClr val="FFF6E1"/>
                </a:solidFill>
                <a:latin typeface="Cakerolli Bold"/>
                <a:ea typeface="Cakerolli Bold"/>
                <a:cs typeface="Cakerolli Bold"/>
                <a:sym typeface="Cakerolli Bold"/>
              </a:rPr>
              <a:t>. Bias peneliti</a:t>
            </a:r>
          </a:p>
          <a:p>
            <a:pPr algn="l">
              <a:lnSpc>
                <a:spcPts val="3176"/>
              </a:lnSpc>
            </a:pPr>
            <a:r>
              <a:rPr lang="en-US" b="true" sz="2062">
                <a:solidFill>
                  <a:srgbClr val="FFF6E1"/>
                </a:solidFill>
                <a:latin typeface="Cakerolli Bold"/>
                <a:ea typeface="Cakerolli Bold"/>
                <a:cs typeface="Cakerolli Bold"/>
                <a:sym typeface="Cakerolli Bold"/>
              </a:rPr>
              <a:t>   </a:t>
            </a:r>
            <a:r>
              <a:rPr lang="en-US" sz="2062">
                <a:solidFill>
                  <a:srgbClr val="FFF6E1"/>
                </a:solidFill>
                <a:latin typeface="Cakerolli"/>
                <a:ea typeface="Cakerolli"/>
                <a:cs typeface="Cakerolli"/>
                <a:sym typeface="Cakerolli"/>
              </a:rPr>
              <a:t>Sebagian besar peneliti cenderung menginterpretasi data yang diperolehnya melalui filter budayanya sendiri, sehingga dapat memengaruhi interpretasinya pada hasil penelitian (Matsumoto &amp; Juang, 2004).</a:t>
            </a:r>
          </a:p>
          <a:p>
            <a:pPr algn="l">
              <a:lnSpc>
                <a:spcPts val="3176"/>
              </a:lnSpc>
            </a:pPr>
            <a:r>
              <a:rPr lang="en-US" sz="2062">
                <a:solidFill>
                  <a:srgbClr val="FFF6E1"/>
                </a:solidFill>
                <a:latin typeface="Cakerolli"/>
                <a:ea typeface="Cakerolli"/>
                <a:cs typeface="Cakerolli"/>
                <a:sym typeface="Cakerolli"/>
              </a:rPr>
              <a:t>3</a:t>
            </a:r>
            <a:r>
              <a:rPr lang="en-US" b="true" sz="2062">
                <a:solidFill>
                  <a:srgbClr val="FFF6E1"/>
                </a:solidFill>
                <a:latin typeface="Cakerolli Bold"/>
                <a:ea typeface="Cakerolli Bold"/>
                <a:cs typeface="Cakerolli Bold"/>
                <a:sym typeface="Cakerolli Bold"/>
              </a:rPr>
              <a:t>. Data yang tidak setara</a:t>
            </a:r>
          </a:p>
          <a:p>
            <a:pPr algn="l">
              <a:lnSpc>
                <a:spcPts val="3176"/>
              </a:lnSpc>
            </a:pPr>
            <a:r>
              <a:rPr lang="en-US" b="true" sz="2062">
                <a:solidFill>
                  <a:srgbClr val="FFF6E1"/>
                </a:solidFill>
                <a:latin typeface="Cakerolli Bold"/>
                <a:ea typeface="Cakerolli Bold"/>
                <a:cs typeface="Cakerolli Bold"/>
                <a:sym typeface="Cakerolli Bold"/>
              </a:rPr>
              <a:t>   </a:t>
            </a:r>
            <a:r>
              <a:rPr lang="en-US" sz="2062">
                <a:solidFill>
                  <a:srgbClr val="FFF6E1"/>
                </a:solidFill>
                <a:latin typeface="Cakerolli"/>
                <a:ea typeface="Cakerolli"/>
                <a:cs typeface="Cakerolli"/>
                <a:sym typeface="Cakerolli"/>
              </a:rPr>
              <a:t>Sulit bagi penelitian Lintas Budaya untuk benar-benar mendapatkan data yang ekuivalens atau setara bagi seluruh budaya partisipan, baik secara konseptual maupun empiris. Terkadang, kita akan mendapatkan data yang tidak setara. </a:t>
            </a:r>
          </a:p>
          <a:p>
            <a:pPr algn="l">
              <a:lnSpc>
                <a:spcPts val="3176"/>
              </a:lnSpc>
            </a:pPr>
          </a:p>
        </p:txBody>
      </p:sp>
      <p:sp>
        <p:nvSpPr>
          <p:cNvPr name="Freeform 9" id="9"/>
          <p:cNvSpPr/>
          <p:nvPr/>
        </p:nvSpPr>
        <p:spPr>
          <a:xfrm flipH="false" flipV="false" rot="-1224093">
            <a:off x="11996934" y="4000478"/>
            <a:ext cx="5647787" cy="7530383"/>
          </a:xfrm>
          <a:custGeom>
            <a:avLst/>
            <a:gdLst/>
            <a:ahLst/>
            <a:cxnLst/>
            <a:rect r="r" b="b" t="t" l="l"/>
            <a:pathLst>
              <a:path h="7530383" w="5647787">
                <a:moveTo>
                  <a:pt x="0" y="0"/>
                </a:moveTo>
                <a:lnTo>
                  <a:pt x="5647787" y="0"/>
                </a:lnTo>
                <a:lnTo>
                  <a:pt x="5647787" y="7530383"/>
                </a:lnTo>
                <a:lnTo>
                  <a:pt x="0" y="75303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E8CF"/>
        </a:solidFill>
      </p:bgPr>
    </p:bg>
    <p:spTree>
      <p:nvGrpSpPr>
        <p:cNvPr id="1" name=""/>
        <p:cNvGrpSpPr/>
        <p:nvPr/>
      </p:nvGrpSpPr>
      <p:grpSpPr>
        <a:xfrm>
          <a:off x="0" y="0"/>
          <a:ext cx="0" cy="0"/>
          <a:chOff x="0" y="0"/>
          <a:chExt cx="0" cy="0"/>
        </a:xfrm>
      </p:grpSpPr>
      <p:grpSp>
        <p:nvGrpSpPr>
          <p:cNvPr name="Group 2" id="2"/>
          <p:cNvGrpSpPr/>
          <p:nvPr/>
        </p:nvGrpSpPr>
        <p:grpSpPr>
          <a:xfrm rot="0">
            <a:off x="-492122" y="-497514"/>
            <a:ext cx="19272243" cy="11282028"/>
            <a:chOff x="0" y="0"/>
            <a:chExt cx="25696325" cy="15042704"/>
          </a:xfrm>
        </p:grpSpPr>
        <p:sp>
          <p:nvSpPr>
            <p:cNvPr name="Freeform 3" id="3"/>
            <p:cNvSpPr/>
            <p:nvPr/>
          </p:nvSpPr>
          <p:spPr>
            <a:xfrm flipH="false" flipV="false" rot="5400000">
              <a:off x="6237199" y="-6237199"/>
              <a:ext cx="13221927" cy="25696325"/>
            </a:xfrm>
            <a:custGeom>
              <a:avLst/>
              <a:gdLst/>
              <a:ahLst/>
              <a:cxnLst/>
              <a:rect r="r" b="b" t="t" l="l"/>
              <a:pathLst>
                <a:path h="25696325" w="13221927">
                  <a:moveTo>
                    <a:pt x="0" y="0"/>
                  </a:moveTo>
                  <a:lnTo>
                    <a:pt x="13221927" y="0"/>
                  </a:lnTo>
                  <a:lnTo>
                    <a:pt x="13221927" y="25696325"/>
                  </a:lnTo>
                  <a:lnTo>
                    <a:pt x="0" y="256963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5400000">
              <a:off x="9366235" y="-1287386"/>
              <a:ext cx="6963855" cy="25696325"/>
            </a:xfrm>
            <a:custGeom>
              <a:avLst/>
              <a:gdLst/>
              <a:ahLst/>
              <a:cxnLst/>
              <a:rect r="r" b="b" t="t" l="l"/>
              <a:pathLst>
                <a:path h="25696325" w="6963855">
                  <a:moveTo>
                    <a:pt x="0" y="25696325"/>
                  </a:moveTo>
                  <a:lnTo>
                    <a:pt x="6963855" y="25696325"/>
                  </a:lnTo>
                  <a:lnTo>
                    <a:pt x="6963855" y="0"/>
                  </a:lnTo>
                  <a:lnTo>
                    <a:pt x="0" y="0"/>
                  </a:lnTo>
                  <a:lnTo>
                    <a:pt x="0" y="25696325"/>
                  </a:lnTo>
                  <a:close/>
                </a:path>
              </a:pathLst>
            </a:custGeom>
            <a:blipFill>
              <a:blip r:embed="rId2">
                <a:extLst>
                  <a:ext uri="{96DAC541-7B7A-43D3-8B79-37D633B846F1}">
                    <asvg:svgBlip xmlns:asvg="http://schemas.microsoft.com/office/drawing/2016/SVG/main" r:embed="rId3"/>
                  </a:ext>
                </a:extLst>
              </a:blip>
              <a:stretch>
                <a:fillRect l="-89865" t="0" r="0" b="0"/>
              </a:stretch>
            </a:blipFill>
          </p:spPr>
        </p:sp>
      </p:grpSp>
      <p:sp>
        <p:nvSpPr>
          <p:cNvPr name="TextBox 5" id="5"/>
          <p:cNvSpPr txBox="true"/>
          <p:nvPr/>
        </p:nvSpPr>
        <p:spPr>
          <a:xfrm rot="0">
            <a:off x="8345663" y="1777820"/>
            <a:ext cx="8913637" cy="6802335"/>
          </a:xfrm>
          <a:prstGeom prst="rect">
            <a:avLst/>
          </a:prstGeom>
        </p:spPr>
        <p:txBody>
          <a:bodyPr anchor="t" rtlCol="false" tIns="0" lIns="0" bIns="0" rIns="0">
            <a:spAutoFit/>
          </a:bodyPr>
          <a:lstStyle/>
          <a:p>
            <a:pPr algn="l">
              <a:lnSpc>
                <a:spcPts val="4363"/>
              </a:lnSpc>
            </a:pPr>
            <a:r>
              <a:rPr lang="en-US" sz="2833">
                <a:solidFill>
                  <a:srgbClr val="000000"/>
                </a:solidFill>
                <a:latin typeface="Cakerolli"/>
                <a:ea typeface="Cakerolli"/>
                <a:cs typeface="Cakerolli"/>
                <a:sym typeface="Cakerolli"/>
              </a:rPr>
              <a:t>4 hal yang</a:t>
            </a:r>
            <a:r>
              <a:rPr lang="en-US" sz="2833">
                <a:solidFill>
                  <a:srgbClr val="000000"/>
                </a:solidFill>
                <a:latin typeface="Cakerolli"/>
                <a:ea typeface="Cakerolli"/>
                <a:cs typeface="Cakerolli"/>
                <a:sym typeface="Cakerolli"/>
              </a:rPr>
              <a:t> dapat dilakukan untuk mengatasi ketidaksetaraan data :</a:t>
            </a:r>
          </a:p>
          <a:p>
            <a:pPr algn="l">
              <a:lnSpc>
                <a:spcPts val="4363"/>
              </a:lnSpc>
            </a:pPr>
            <a:r>
              <a:rPr lang="en-US" sz="2833">
                <a:solidFill>
                  <a:srgbClr val="000000"/>
                </a:solidFill>
                <a:latin typeface="Cakerolli"/>
                <a:ea typeface="Cakerolli"/>
                <a:cs typeface="Cakerolli"/>
                <a:sym typeface="Cakerolli"/>
              </a:rPr>
              <a:t>* Tidak perlu membandingkan data-data yang diperoleh karena hasilnya pun akan menjadi tidak bermakna.</a:t>
            </a:r>
          </a:p>
          <a:p>
            <a:pPr algn="l">
              <a:lnSpc>
                <a:spcPts val="4363"/>
              </a:lnSpc>
            </a:pPr>
            <a:r>
              <a:rPr lang="en-US" sz="2833">
                <a:solidFill>
                  <a:srgbClr val="000000"/>
                </a:solidFill>
                <a:latin typeface="Cakerolli"/>
                <a:ea typeface="Cakerolli"/>
                <a:cs typeface="Cakerolli"/>
                <a:sym typeface="Cakerolli"/>
              </a:rPr>
              <a:t>* Mengurangi non-ekuivalensi data, yaitu dengan memilah data yang ekuivalen dan tidak. Setelah itu, peneliti cukup fokus pada perbandingan data yang ekuivalen saja.</a:t>
            </a:r>
          </a:p>
          <a:p>
            <a:pPr algn="l">
              <a:lnSpc>
                <a:spcPts val="4363"/>
              </a:lnSpc>
            </a:pPr>
            <a:r>
              <a:rPr lang="en-US" sz="2833">
                <a:solidFill>
                  <a:srgbClr val="000000"/>
                </a:solidFill>
                <a:latin typeface="Cakerolli"/>
                <a:ea typeface="Cakerolli"/>
                <a:cs typeface="Cakerolli"/>
                <a:sym typeface="Cakerolli"/>
              </a:rPr>
              <a:t>* Interpretasikan data-data non-ekuivalen sebagai info berharga dalam perbandingan Lintas Budaya.</a:t>
            </a:r>
          </a:p>
          <a:p>
            <a:pPr algn="l">
              <a:lnSpc>
                <a:spcPts val="4363"/>
              </a:lnSpc>
            </a:pPr>
            <a:r>
              <a:rPr lang="en-US" sz="2833">
                <a:solidFill>
                  <a:srgbClr val="000000"/>
                </a:solidFill>
                <a:latin typeface="Cakerolli"/>
                <a:ea typeface="Cakerolli"/>
                <a:cs typeface="Cakerolli"/>
                <a:sym typeface="Cakerolli"/>
              </a:rPr>
              <a:t>* Abaikan data yang non-ekuivalen.</a:t>
            </a:r>
          </a:p>
          <a:p>
            <a:pPr algn="l">
              <a:lnSpc>
                <a:spcPts val="4363"/>
              </a:lnSpc>
            </a:pPr>
          </a:p>
        </p:txBody>
      </p:sp>
      <p:sp>
        <p:nvSpPr>
          <p:cNvPr name="Freeform 6" id="6"/>
          <p:cNvSpPr/>
          <p:nvPr/>
        </p:nvSpPr>
        <p:spPr>
          <a:xfrm flipH="false" flipV="false" rot="8680000">
            <a:off x="4941120" y="6606144"/>
            <a:ext cx="2652344" cy="1329487"/>
          </a:xfrm>
          <a:custGeom>
            <a:avLst/>
            <a:gdLst/>
            <a:ahLst/>
            <a:cxnLst/>
            <a:rect r="r" b="b" t="t" l="l"/>
            <a:pathLst>
              <a:path h="1329487" w="2652344">
                <a:moveTo>
                  <a:pt x="0" y="0"/>
                </a:moveTo>
                <a:lnTo>
                  <a:pt x="2652344" y="0"/>
                </a:lnTo>
                <a:lnTo>
                  <a:pt x="2652344" y="1329487"/>
                </a:lnTo>
                <a:lnTo>
                  <a:pt x="0" y="13294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733261">
            <a:off x="640082" y="2304963"/>
            <a:ext cx="4602725" cy="6540284"/>
          </a:xfrm>
          <a:custGeom>
            <a:avLst/>
            <a:gdLst/>
            <a:ahLst/>
            <a:cxnLst/>
            <a:rect r="r" b="b" t="t" l="l"/>
            <a:pathLst>
              <a:path h="6540284" w="4602725">
                <a:moveTo>
                  <a:pt x="0" y="0"/>
                </a:moveTo>
                <a:lnTo>
                  <a:pt x="4602725" y="0"/>
                </a:lnTo>
                <a:lnTo>
                  <a:pt x="4602725" y="6540284"/>
                </a:lnTo>
                <a:lnTo>
                  <a:pt x="0" y="654028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DAGiCUJsuz0</dc:identifier>
  <dcterms:modified xsi:type="dcterms:W3CDTF">2011-08-01T06:04:30Z</dcterms:modified>
  <cp:revision>1</cp:revision>
  <dc:title>Kajian &amp; Kontribusi</dc:title>
</cp:coreProperties>
</file>